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7" r:id="rId11"/>
    <p:sldId id="269" r:id="rId12"/>
    <p:sldId id="270" r:id="rId13"/>
    <p:sldId id="273" r:id="rId14"/>
    <p:sldId id="274" r:id="rId15"/>
    <p:sldId id="272" r:id="rId16"/>
  </p:sldIdLst>
  <p:sldSz cx="10693400" cy="7562850"/>
  <p:notesSz cx="10693400" cy="756285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>
        <p:scale>
          <a:sx n="70" d="100"/>
          <a:sy n="70" d="100"/>
        </p:scale>
        <p:origin x="1056" y="-1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D64B9B-D8DC-4032-8EC6-D7C07CC4519C}" type="datetimeFigureOut">
              <a:rPr lang="pt-BR" smtClean="0"/>
              <a:t>05/09/2022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F547A-C1C7-4B85-98F9-7C2E92EC8C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8648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F547A-C1C7-4B85-98F9-7C2E92EC8C3A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1000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062399" y="916878"/>
            <a:ext cx="4568600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7216" y="0"/>
            <a:ext cx="10616183" cy="755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611794" y="499886"/>
            <a:ext cx="930416" cy="3416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62399" y="692967"/>
            <a:ext cx="4568600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02890" y="1314030"/>
            <a:ext cx="8618220" cy="2435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59751" y="5414119"/>
            <a:ext cx="2656840" cy="10672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29067" y="2733600"/>
            <a:ext cx="3104440" cy="21242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62679" y="535985"/>
            <a:ext cx="9730721" cy="10387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475"/>
              </a:lnSpc>
              <a:spcBef>
                <a:spcPts val="100"/>
              </a:spcBef>
              <a:tabLst>
                <a:tab pos="5051425" algn="l"/>
              </a:tabLst>
            </a:pPr>
            <a:r>
              <a:rPr sz="3800" spc="30" dirty="0"/>
              <a:t>Controle</a:t>
            </a:r>
            <a:r>
              <a:rPr sz="3800" spc="-50" dirty="0"/>
              <a:t> </a:t>
            </a:r>
            <a:r>
              <a:rPr sz="3800" spc="-70" dirty="0"/>
              <a:t>de</a:t>
            </a:r>
            <a:r>
              <a:rPr sz="3800" spc="-5" dirty="0"/>
              <a:t> </a:t>
            </a:r>
            <a:r>
              <a:rPr sz="3800" spc="-55" dirty="0"/>
              <a:t>Qualidade	</a:t>
            </a:r>
            <a:r>
              <a:rPr sz="3800" spc="-105" dirty="0"/>
              <a:t>Ref.</a:t>
            </a:r>
            <a:r>
              <a:rPr lang="pt-BR" sz="3800" spc="-65" dirty="0"/>
              <a:t> Setembro</a:t>
            </a:r>
            <a:r>
              <a:rPr sz="3800" spc="-180" dirty="0"/>
              <a:t>/202</a:t>
            </a:r>
            <a:r>
              <a:rPr lang="pt-BR" sz="3800" spc="-180" dirty="0"/>
              <a:t>2</a:t>
            </a:r>
            <a:endParaRPr sz="3800" dirty="0"/>
          </a:p>
          <a:p>
            <a:pPr marL="12700">
              <a:lnSpc>
                <a:spcPts val="3515"/>
              </a:lnSpc>
            </a:pPr>
            <a:r>
              <a:rPr sz="3000" spc="-15" dirty="0">
                <a:latin typeface="Carlito"/>
                <a:cs typeface="Carlito"/>
              </a:rPr>
              <a:t>Limpeza </a:t>
            </a:r>
            <a:r>
              <a:rPr sz="3000" spc="-35" dirty="0">
                <a:latin typeface="Carlito"/>
                <a:cs typeface="Carlito"/>
              </a:rPr>
              <a:t>Terminal </a:t>
            </a:r>
            <a:r>
              <a:rPr sz="3000" spc="-10" dirty="0">
                <a:latin typeface="Carlito"/>
                <a:cs typeface="Carlito"/>
              </a:rPr>
              <a:t>nas Salas de</a:t>
            </a:r>
            <a:r>
              <a:rPr sz="3000" spc="45" dirty="0">
                <a:latin typeface="Carlito"/>
                <a:cs typeface="Carlito"/>
              </a:rPr>
              <a:t> </a:t>
            </a:r>
            <a:r>
              <a:rPr sz="3000" spc="-5" dirty="0">
                <a:latin typeface="Carlito"/>
                <a:cs typeface="Carlito"/>
              </a:rPr>
              <a:t>Hemodiálise</a:t>
            </a:r>
            <a:endParaRPr sz="3000" dirty="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64198" y="2283962"/>
            <a:ext cx="3921760" cy="2464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Carlito"/>
                <a:cs typeface="Carlito"/>
              </a:rPr>
              <a:t>Departamento: </a:t>
            </a:r>
            <a:r>
              <a:rPr sz="2000" spc="-5" dirty="0">
                <a:latin typeface="Carlito"/>
                <a:cs typeface="Carlito"/>
              </a:rPr>
              <a:t>Operações/Qualidade  </a:t>
            </a:r>
            <a:r>
              <a:rPr sz="2000" b="1" spc="-10" dirty="0">
                <a:solidFill>
                  <a:srgbClr val="1F497C"/>
                </a:solidFill>
                <a:latin typeface="Carlito"/>
                <a:cs typeface="Carlito"/>
              </a:rPr>
              <a:t>Cliente: </a:t>
            </a:r>
            <a:r>
              <a:rPr sz="2000" b="1" spc="-15" dirty="0">
                <a:solidFill>
                  <a:srgbClr val="1F497C"/>
                </a:solidFill>
                <a:latin typeface="Carlito"/>
                <a:cs typeface="Carlito"/>
              </a:rPr>
              <a:t>Davita </a:t>
            </a:r>
            <a:r>
              <a:rPr sz="2000" b="1" spc="-30" dirty="0">
                <a:solidFill>
                  <a:srgbClr val="1F497C"/>
                </a:solidFill>
                <a:latin typeface="Carlito"/>
                <a:cs typeface="Carlito"/>
              </a:rPr>
              <a:t>Tratamento </a:t>
            </a:r>
            <a:r>
              <a:rPr sz="2000" b="1" spc="-5" dirty="0">
                <a:solidFill>
                  <a:srgbClr val="1F497C"/>
                </a:solidFill>
                <a:latin typeface="Carlito"/>
                <a:cs typeface="Carlito"/>
              </a:rPr>
              <a:t>Renal  </a:t>
            </a:r>
            <a:r>
              <a:rPr sz="2000" dirty="0">
                <a:latin typeface="Carlito"/>
                <a:cs typeface="Carlito"/>
              </a:rPr>
              <a:t>Unidade:</a:t>
            </a:r>
          </a:p>
          <a:p>
            <a:pPr marL="12700" marR="582930">
              <a:lnSpc>
                <a:spcPct val="100000"/>
              </a:lnSpc>
              <a:tabLst>
                <a:tab pos="317500" algn="l"/>
              </a:tabLst>
            </a:pPr>
            <a:r>
              <a:rPr sz="2000" dirty="0">
                <a:latin typeface="Carlito"/>
                <a:cs typeface="Carlito"/>
              </a:rPr>
              <a:t>(</a:t>
            </a:r>
            <a:r>
              <a:rPr lang="pt-BR" sz="2000" dirty="0">
                <a:latin typeface="Carlito"/>
                <a:cs typeface="Carlito"/>
              </a:rPr>
              <a:t> </a:t>
            </a:r>
            <a:r>
              <a:rPr lang="pt-BR" sz="2000" dirty="0">
                <a:solidFill>
                  <a:srgbClr val="FF0000"/>
                </a:solidFill>
                <a:latin typeface="Carlito"/>
                <a:cs typeface="Carlito"/>
              </a:rPr>
              <a:t>X</a:t>
            </a:r>
            <a:r>
              <a:rPr sz="2000" b="1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) </a:t>
            </a:r>
            <a:r>
              <a:rPr sz="2000" spc="-5" dirty="0">
                <a:latin typeface="Carlito"/>
                <a:cs typeface="Carlito"/>
              </a:rPr>
              <a:t>Londrina </a:t>
            </a:r>
            <a:r>
              <a:rPr sz="2000" dirty="0">
                <a:latin typeface="Carlito"/>
                <a:cs typeface="Carlito"/>
              </a:rPr>
              <a:t>– Duque de</a:t>
            </a:r>
            <a:r>
              <a:rPr sz="2000" spc="-125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Caxias  </a:t>
            </a:r>
            <a:r>
              <a:rPr lang="pt-BR" sz="2000" spc="-5" dirty="0">
                <a:latin typeface="Carlito"/>
                <a:cs typeface="Carlito"/>
              </a:rPr>
              <a:t>( </a:t>
            </a:r>
            <a:r>
              <a:rPr lang="pt-BR" sz="2000" spc="-5" dirty="0">
                <a:solidFill>
                  <a:srgbClr val="FF0000"/>
                </a:solidFill>
                <a:latin typeface="Carlito"/>
                <a:cs typeface="Carlito"/>
              </a:rPr>
              <a:t>  </a:t>
            </a:r>
            <a:r>
              <a:rPr lang="pt-BR" sz="2000" spc="-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) </a:t>
            </a:r>
            <a:r>
              <a:rPr sz="2000" spc="-5" dirty="0">
                <a:latin typeface="Carlito"/>
                <a:cs typeface="Carlito"/>
              </a:rPr>
              <a:t>Londrina </a:t>
            </a:r>
            <a:r>
              <a:rPr sz="2000" dirty="0">
                <a:latin typeface="Carlito"/>
                <a:cs typeface="Carlito"/>
              </a:rPr>
              <a:t>–</a:t>
            </a:r>
            <a:r>
              <a:rPr sz="2000" spc="-15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Bandeirantes</a:t>
            </a:r>
            <a:endParaRPr sz="2000" dirty="0">
              <a:latin typeface="Carlito"/>
              <a:cs typeface="Carlito"/>
            </a:endParaRPr>
          </a:p>
          <a:p>
            <a:pPr marL="12700" marR="1045844">
              <a:lnSpc>
                <a:spcPct val="100000"/>
              </a:lnSpc>
              <a:tabLst>
                <a:tab pos="317500" algn="l"/>
              </a:tabLst>
            </a:pPr>
            <a:r>
              <a:rPr sz="2000" dirty="0">
                <a:latin typeface="Carlito"/>
                <a:cs typeface="Carlito"/>
              </a:rPr>
              <a:t>(	) </a:t>
            </a:r>
            <a:r>
              <a:rPr sz="2000" spc="-5" dirty="0">
                <a:latin typeface="Carlito"/>
                <a:cs typeface="Carlito"/>
              </a:rPr>
              <a:t>Londrina </a:t>
            </a:r>
            <a:r>
              <a:rPr sz="2000" dirty="0">
                <a:latin typeface="Carlito"/>
                <a:cs typeface="Carlito"/>
              </a:rPr>
              <a:t>– </a:t>
            </a:r>
            <a:r>
              <a:rPr sz="2000" spc="-10" dirty="0">
                <a:latin typeface="Carlito"/>
                <a:cs typeface="Carlito"/>
              </a:rPr>
              <a:t>Lago </a:t>
            </a:r>
            <a:r>
              <a:rPr sz="2000" spc="-20" dirty="0">
                <a:latin typeface="Carlito"/>
                <a:cs typeface="Carlito"/>
              </a:rPr>
              <a:t>Parque  </a:t>
            </a:r>
            <a:r>
              <a:rPr sz="2000" dirty="0">
                <a:latin typeface="Carlito"/>
                <a:cs typeface="Carlito"/>
              </a:rPr>
              <a:t>(	)</a:t>
            </a:r>
            <a:r>
              <a:rPr sz="2000" spc="15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Arapongas</a:t>
            </a:r>
            <a:endParaRPr sz="20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tabLst>
                <a:tab pos="317500" algn="l"/>
              </a:tabLst>
            </a:pPr>
            <a:r>
              <a:rPr sz="2000" dirty="0">
                <a:latin typeface="Carlito"/>
                <a:cs typeface="Carlito"/>
              </a:rPr>
              <a:t>(	)</a:t>
            </a:r>
            <a:r>
              <a:rPr sz="2000" spc="15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Rolândia</a:t>
            </a:r>
            <a:endParaRPr sz="2000" dirty="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028944" y="4949952"/>
            <a:ext cx="1229794" cy="16503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98606" y="785835"/>
            <a:ext cx="45453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5" dirty="0"/>
              <a:t>Controle </a:t>
            </a:r>
            <a:r>
              <a:rPr spc="-70" dirty="0"/>
              <a:t>de</a:t>
            </a:r>
            <a:r>
              <a:rPr spc="-170" dirty="0"/>
              <a:t> </a:t>
            </a:r>
            <a:r>
              <a:rPr spc="-55" dirty="0"/>
              <a:t>Qualidade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7855" y="6320964"/>
            <a:ext cx="35979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rlito"/>
                <a:cs typeface="Carlito"/>
              </a:rPr>
              <a:t>Limpeza </a:t>
            </a:r>
            <a:r>
              <a:rPr sz="1600" spc="-5" dirty="0">
                <a:latin typeface="Carlito"/>
                <a:cs typeface="Carlito"/>
              </a:rPr>
              <a:t>e higienização </a:t>
            </a:r>
            <a:r>
              <a:rPr sz="1600" spc="-10" dirty="0">
                <a:latin typeface="Carlito"/>
                <a:cs typeface="Carlito"/>
              </a:rPr>
              <a:t>do </a:t>
            </a:r>
            <a:r>
              <a:rPr sz="1600" spc="-15" dirty="0">
                <a:latin typeface="Carlito"/>
                <a:cs typeface="Carlito"/>
              </a:rPr>
              <a:t>Parede </a:t>
            </a:r>
            <a:r>
              <a:rPr sz="1600" spc="-5" dirty="0">
                <a:latin typeface="Carlito"/>
                <a:cs typeface="Carlito"/>
              </a:rPr>
              <a:t>e</a:t>
            </a:r>
            <a:r>
              <a:rPr sz="1600" spc="40" dirty="0">
                <a:latin typeface="Carlito"/>
                <a:cs typeface="Carlito"/>
              </a:rPr>
              <a:t> </a:t>
            </a:r>
            <a:r>
              <a:rPr sz="1600" spc="-15" dirty="0">
                <a:latin typeface="Carlito"/>
                <a:cs typeface="Carlito"/>
              </a:rPr>
              <a:t>Portas.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25652" y="458724"/>
            <a:ext cx="448055" cy="5997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6F781190-AED7-418E-B983-31C604307C58}"/>
              </a:ext>
            </a:extLst>
          </p:cNvPr>
          <p:cNvSpPr txBox="1"/>
          <p:nvPr/>
        </p:nvSpPr>
        <p:spPr>
          <a:xfrm>
            <a:off x="1000898" y="1338028"/>
            <a:ext cx="207263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9265" algn="l"/>
              </a:tabLst>
            </a:pPr>
            <a:r>
              <a:rPr sz="2800" spc="-605" dirty="0">
                <a:latin typeface="Georgia"/>
                <a:cs typeface="Georgia"/>
              </a:rPr>
              <a:t>	</a:t>
            </a:r>
            <a:r>
              <a:rPr sz="2800" spc="-15" dirty="0">
                <a:latin typeface="Carlito"/>
                <a:cs typeface="Carlito"/>
              </a:rPr>
              <a:t>Evidências:</a:t>
            </a:r>
            <a:endParaRPr sz="2800" dirty="0">
              <a:latin typeface="Carlito"/>
              <a:cs typeface="Carlito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1E612EBA-4FD3-41AA-B4EB-BE5680691F6C}"/>
              </a:ext>
            </a:extLst>
          </p:cNvPr>
          <p:cNvSpPr txBox="1"/>
          <p:nvPr/>
        </p:nvSpPr>
        <p:spPr>
          <a:xfrm>
            <a:off x="1025652" y="1355379"/>
            <a:ext cx="311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X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645CCCF-E5C2-4FF3-B298-595D4E6617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7745" y="1790148"/>
            <a:ext cx="3597909" cy="437140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91697" y="930719"/>
            <a:ext cx="45453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5" dirty="0"/>
              <a:t>Controle </a:t>
            </a:r>
            <a:r>
              <a:rPr spc="-70" dirty="0"/>
              <a:t>de</a:t>
            </a:r>
            <a:r>
              <a:rPr spc="-170" dirty="0"/>
              <a:t> </a:t>
            </a:r>
            <a:r>
              <a:rPr spc="-55" dirty="0"/>
              <a:t>Qualidade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65894" y="6558740"/>
            <a:ext cx="45053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rlito"/>
                <a:cs typeface="Carlito"/>
              </a:rPr>
              <a:t>Limpeza </a:t>
            </a:r>
            <a:r>
              <a:rPr sz="1600" spc="-5" dirty="0">
                <a:latin typeface="Carlito"/>
                <a:cs typeface="Carlito"/>
              </a:rPr>
              <a:t>e higienização </a:t>
            </a:r>
            <a:r>
              <a:rPr sz="1600" spc="-10" dirty="0">
                <a:latin typeface="Carlito"/>
                <a:cs typeface="Carlito"/>
              </a:rPr>
              <a:t>de </a:t>
            </a:r>
            <a:r>
              <a:rPr sz="1600" spc="-5" dirty="0">
                <a:latin typeface="Carlito"/>
                <a:cs typeface="Carlito"/>
              </a:rPr>
              <a:t>aparelho </a:t>
            </a:r>
            <a:r>
              <a:rPr sz="1600" dirty="0">
                <a:latin typeface="Carlito"/>
                <a:cs typeface="Carlito"/>
              </a:rPr>
              <a:t>de </a:t>
            </a:r>
            <a:r>
              <a:rPr sz="1600" spc="-5" dirty="0">
                <a:latin typeface="Carlito"/>
                <a:cs typeface="Carlito"/>
              </a:rPr>
              <a:t>TV e</a:t>
            </a:r>
            <a:r>
              <a:rPr sz="1600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luminárias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25652" y="458724"/>
            <a:ext cx="448055" cy="5997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620BEB2A-DC39-40A6-A1DD-CB3EFBA61F79}"/>
              </a:ext>
            </a:extLst>
          </p:cNvPr>
          <p:cNvSpPr txBox="1"/>
          <p:nvPr/>
        </p:nvSpPr>
        <p:spPr>
          <a:xfrm>
            <a:off x="1000898" y="1338028"/>
            <a:ext cx="207263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9265" algn="l"/>
              </a:tabLst>
            </a:pPr>
            <a:r>
              <a:rPr sz="2800" spc="-605" dirty="0">
                <a:latin typeface="Georgia"/>
                <a:cs typeface="Georgia"/>
              </a:rPr>
              <a:t>	</a:t>
            </a:r>
            <a:r>
              <a:rPr sz="2800" spc="-15" dirty="0">
                <a:latin typeface="Carlito"/>
                <a:cs typeface="Carlito"/>
              </a:rPr>
              <a:t>Evidências:</a:t>
            </a:r>
            <a:endParaRPr sz="2800" dirty="0">
              <a:latin typeface="Carlito"/>
              <a:cs typeface="Carlito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9939F34A-5ADE-4C7B-BF63-ADFBE3FAAD95}"/>
              </a:ext>
            </a:extLst>
          </p:cNvPr>
          <p:cNvSpPr txBox="1"/>
          <p:nvPr/>
        </p:nvSpPr>
        <p:spPr>
          <a:xfrm>
            <a:off x="1025652" y="1355379"/>
            <a:ext cx="311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X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0D0FB14-B7C7-4A50-AE30-71939A4A5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300" y="2291737"/>
            <a:ext cx="3747718" cy="3480025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C9B7064-21C1-4CC4-8A4D-B23C4B2618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1219" y="2291737"/>
            <a:ext cx="3747718" cy="349610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7131" rIns="0" bIns="0" rtlCol="0">
            <a:spAutoFit/>
          </a:bodyPr>
          <a:lstStyle/>
          <a:p>
            <a:pPr marL="35560">
              <a:lnSpc>
                <a:spcPct val="100000"/>
              </a:lnSpc>
              <a:spcBef>
                <a:spcPts val="100"/>
              </a:spcBef>
            </a:pPr>
            <a:r>
              <a:rPr spc="25" dirty="0"/>
              <a:t>Controle </a:t>
            </a:r>
            <a:r>
              <a:rPr spc="-70" dirty="0"/>
              <a:t>de</a:t>
            </a:r>
            <a:r>
              <a:rPr spc="-170" dirty="0"/>
              <a:t> </a:t>
            </a:r>
            <a:r>
              <a:rPr spc="-55" dirty="0"/>
              <a:t>Qualidade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09580" y="6526760"/>
            <a:ext cx="380872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rlito"/>
                <a:cs typeface="Carlito"/>
              </a:rPr>
              <a:t>Limpeza </a:t>
            </a:r>
            <a:r>
              <a:rPr sz="1600" spc="-15" dirty="0">
                <a:latin typeface="Carlito"/>
                <a:cs typeface="Carlito"/>
              </a:rPr>
              <a:t>Geral </a:t>
            </a:r>
            <a:r>
              <a:rPr sz="1600" spc="-5" dirty="0">
                <a:latin typeface="Carlito"/>
                <a:cs typeface="Carlito"/>
              </a:rPr>
              <a:t>nos </a:t>
            </a:r>
            <a:r>
              <a:rPr sz="1600" spc="-10" dirty="0">
                <a:latin typeface="Carlito"/>
                <a:cs typeface="Carlito"/>
              </a:rPr>
              <a:t>ambientes </a:t>
            </a:r>
            <a:r>
              <a:rPr sz="1600" dirty="0">
                <a:latin typeface="Carlito"/>
                <a:cs typeface="Carlito"/>
              </a:rPr>
              <a:t>de</a:t>
            </a:r>
            <a:r>
              <a:rPr sz="1600" spc="45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Hemodiálise.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25652" y="458724"/>
            <a:ext cx="448055" cy="5997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CFD4C564-958D-44F8-B6E7-66AA4A1C4DDE}"/>
              </a:ext>
            </a:extLst>
          </p:cNvPr>
          <p:cNvSpPr txBox="1"/>
          <p:nvPr/>
        </p:nvSpPr>
        <p:spPr>
          <a:xfrm>
            <a:off x="1000898" y="1338028"/>
            <a:ext cx="207263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9265" algn="l"/>
              </a:tabLst>
            </a:pPr>
            <a:r>
              <a:rPr sz="2800" spc="-605" dirty="0">
                <a:latin typeface="Georgia"/>
                <a:cs typeface="Georgia"/>
              </a:rPr>
              <a:t>	</a:t>
            </a:r>
            <a:r>
              <a:rPr sz="2800" spc="-15" dirty="0">
                <a:latin typeface="Carlito"/>
                <a:cs typeface="Carlito"/>
              </a:rPr>
              <a:t>Evidências:</a:t>
            </a:r>
            <a:endParaRPr sz="2800" dirty="0">
              <a:latin typeface="Carlito"/>
              <a:cs typeface="Carlito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4766114-FA4E-4EA8-97BF-5E63AF7FFC38}"/>
              </a:ext>
            </a:extLst>
          </p:cNvPr>
          <p:cNvSpPr txBox="1"/>
          <p:nvPr/>
        </p:nvSpPr>
        <p:spPr>
          <a:xfrm>
            <a:off x="1025652" y="1355379"/>
            <a:ext cx="311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X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325FF7C-B7D8-4096-BF72-493672BE0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261" y="1957268"/>
            <a:ext cx="4719839" cy="408118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824393BA-F582-406D-A64C-FD5021AAC0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5300" y="1957267"/>
            <a:ext cx="4815650" cy="408117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A8321084-FAFD-9F9A-2619-53CDD6DA481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62399" y="692967"/>
            <a:ext cx="4568600" cy="984885"/>
          </a:xfrm>
          <a:prstGeom prst="rect">
            <a:avLst/>
          </a:prstGeom>
        </p:spPr>
        <p:txBody>
          <a:bodyPr vert="horz" wrap="square" lIns="0" tIns="107131" rIns="0" bIns="0" rtlCol="0">
            <a:spAutoFit/>
          </a:bodyPr>
          <a:lstStyle/>
          <a:p>
            <a:pPr marL="35560">
              <a:lnSpc>
                <a:spcPct val="100000"/>
              </a:lnSpc>
              <a:spcBef>
                <a:spcPts val="100"/>
              </a:spcBef>
            </a:pPr>
            <a:r>
              <a:rPr spc="25" dirty="0"/>
              <a:t>Controle </a:t>
            </a:r>
            <a:r>
              <a:rPr spc="-70" dirty="0"/>
              <a:t>de</a:t>
            </a:r>
            <a:r>
              <a:rPr spc="-170" dirty="0"/>
              <a:t> </a:t>
            </a:r>
            <a:r>
              <a:rPr spc="-55" dirty="0"/>
              <a:t>Qualidade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81878C59-C43C-1F61-D5A7-6CBADC593788}"/>
              </a:ext>
            </a:extLst>
          </p:cNvPr>
          <p:cNvSpPr txBox="1"/>
          <p:nvPr/>
        </p:nvSpPr>
        <p:spPr>
          <a:xfrm>
            <a:off x="1209580" y="6526760"/>
            <a:ext cx="3808729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rlito"/>
                <a:cs typeface="Carlito"/>
              </a:rPr>
              <a:t>Limpeza </a:t>
            </a:r>
            <a:r>
              <a:rPr sz="1600" spc="-15" dirty="0" err="1">
                <a:latin typeface="Carlito"/>
                <a:cs typeface="Carlito"/>
              </a:rPr>
              <a:t>Geral</a:t>
            </a:r>
            <a:r>
              <a:rPr sz="1600" spc="-15" dirty="0">
                <a:latin typeface="Carlito"/>
                <a:cs typeface="Carlito"/>
              </a:rPr>
              <a:t> </a:t>
            </a:r>
            <a:r>
              <a:rPr lang="pt-BR" sz="1600" spc="-15" dirty="0">
                <a:latin typeface="Carlito"/>
                <a:cs typeface="Carlito"/>
              </a:rPr>
              <a:t>fiação</a:t>
            </a:r>
            <a:r>
              <a:rPr sz="1600" spc="-5" dirty="0">
                <a:latin typeface="Carlito"/>
                <a:cs typeface="Carlito"/>
              </a:rPr>
              <a:t>.</a:t>
            </a:r>
            <a:endParaRPr sz="1600" dirty="0">
              <a:latin typeface="Carlito"/>
              <a:cs typeface="Carlito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7A4EE293-193F-DA08-1E79-16D42A58D3EA}"/>
              </a:ext>
            </a:extLst>
          </p:cNvPr>
          <p:cNvSpPr txBox="1"/>
          <p:nvPr/>
        </p:nvSpPr>
        <p:spPr>
          <a:xfrm>
            <a:off x="1000898" y="1338028"/>
            <a:ext cx="207263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9265" algn="l"/>
              </a:tabLst>
            </a:pPr>
            <a:r>
              <a:rPr sz="2800" spc="-605" dirty="0">
                <a:latin typeface="Georgia"/>
                <a:cs typeface="Georgia"/>
              </a:rPr>
              <a:t>	</a:t>
            </a:r>
            <a:r>
              <a:rPr sz="2800" spc="-15" dirty="0">
                <a:latin typeface="Carlito"/>
                <a:cs typeface="Carlito"/>
              </a:rPr>
              <a:t>Evidências:</a:t>
            </a:r>
            <a:endParaRPr sz="2800" dirty="0">
              <a:latin typeface="Carlito"/>
              <a:cs typeface="Carlito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FB343D7-59D2-7515-1F18-B7F17548C42D}"/>
              </a:ext>
            </a:extLst>
          </p:cNvPr>
          <p:cNvSpPr txBox="1"/>
          <p:nvPr/>
        </p:nvSpPr>
        <p:spPr>
          <a:xfrm>
            <a:off x="1025652" y="1355379"/>
            <a:ext cx="311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X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4BC1A1A-1E31-4B33-87D3-B4FDC3482B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2334" y="1677852"/>
            <a:ext cx="3808729" cy="498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794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3828B75F-A636-FA10-66B7-6A49F2F1DFA9}"/>
              </a:ext>
            </a:extLst>
          </p:cNvPr>
          <p:cNvSpPr txBox="1"/>
          <p:nvPr/>
        </p:nvSpPr>
        <p:spPr>
          <a:xfrm>
            <a:off x="1209580" y="6526760"/>
            <a:ext cx="3808729" cy="5174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 err="1">
                <a:latin typeface="Carlito"/>
                <a:cs typeface="Carlito"/>
              </a:rPr>
              <a:t>Limpeza</a:t>
            </a:r>
            <a:r>
              <a:rPr sz="1600" spc="-10" dirty="0">
                <a:latin typeface="Carlito"/>
                <a:cs typeface="Carlito"/>
              </a:rPr>
              <a:t> </a:t>
            </a:r>
            <a:r>
              <a:rPr lang="pt-BR" sz="1600" spc="-15" dirty="0">
                <a:latin typeface="Carlito"/>
                <a:cs typeface="Carlito"/>
              </a:rPr>
              <a:t>Reuso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rlito"/>
                <a:cs typeface="Carlito"/>
              </a:rPr>
              <a:t>.</a:t>
            </a:r>
            <a:endParaRPr sz="1600" dirty="0">
              <a:latin typeface="Carlito"/>
              <a:cs typeface="Carlito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877F017A-39CD-FFB2-1999-FE1F4C29FF18}"/>
              </a:ext>
            </a:extLst>
          </p:cNvPr>
          <p:cNvSpPr txBox="1"/>
          <p:nvPr/>
        </p:nvSpPr>
        <p:spPr>
          <a:xfrm>
            <a:off x="1000898" y="1338028"/>
            <a:ext cx="207263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9265" algn="l"/>
              </a:tabLst>
            </a:pPr>
            <a:r>
              <a:rPr sz="2800" spc="-605" dirty="0">
                <a:latin typeface="Georgia"/>
                <a:cs typeface="Georgia"/>
              </a:rPr>
              <a:t>	</a:t>
            </a:r>
            <a:r>
              <a:rPr sz="2800" spc="-15" dirty="0">
                <a:latin typeface="Carlito"/>
                <a:cs typeface="Carlito"/>
              </a:rPr>
              <a:t>Evidências:</a:t>
            </a:r>
            <a:endParaRPr sz="2800" dirty="0">
              <a:latin typeface="Carlito"/>
              <a:cs typeface="Carlito"/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96D8E5E3-63FB-1655-1A6B-FA226B931A31}"/>
              </a:ext>
            </a:extLst>
          </p:cNvPr>
          <p:cNvSpPr txBox="1">
            <a:spLocks/>
          </p:cNvSpPr>
          <p:nvPr/>
        </p:nvSpPr>
        <p:spPr>
          <a:xfrm>
            <a:off x="3037645" y="758404"/>
            <a:ext cx="4568600" cy="984885"/>
          </a:xfrm>
          <a:prstGeom prst="rect">
            <a:avLst/>
          </a:prstGeom>
        </p:spPr>
        <p:txBody>
          <a:bodyPr vert="horz" wrap="square" lIns="0" tIns="107131" rIns="0" bIns="0" rtlCol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35560">
              <a:spcBef>
                <a:spcPts val="100"/>
              </a:spcBef>
            </a:pPr>
            <a:r>
              <a:rPr lang="pt-BR" kern="0" spc="25"/>
              <a:t>Controle </a:t>
            </a:r>
            <a:r>
              <a:rPr lang="pt-BR" kern="0" spc="-70"/>
              <a:t>de</a:t>
            </a:r>
            <a:r>
              <a:rPr lang="pt-BR" kern="0" spc="-170"/>
              <a:t> </a:t>
            </a:r>
            <a:r>
              <a:rPr lang="pt-BR" kern="0" spc="-55"/>
              <a:t>Qualidade</a:t>
            </a:r>
            <a:endParaRPr lang="pt-BR" kern="0" spc="-55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FDA8590-D407-2A5E-D712-D1137F5DEB35}"/>
              </a:ext>
            </a:extLst>
          </p:cNvPr>
          <p:cNvSpPr txBox="1"/>
          <p:nvPr/>
        </p:nvSpPr>
        <p:spPr>
          <a:xfrm>
            <a:off x="1000898" y="1420816"/>
            <a:ext cx="311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X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77D16DD-1629-48C7-A219-5C81C029E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900" y="2311398"/>
            <a:ext cx="2686425" cy="3372321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2B5120BF-69DB-4348-9252-D7CA014EAB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5973" y="2322913"/>
            <a:ext cx="2871943" cy="3373006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CA2197B9-1490-4864-851E-31D09355D3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2957" y="2311398"/>
            <a:ext cx="2871943" cy="340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984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653A1935-2764-4A5E-949C-A7C71288C7EA}"/>
              </a:ext>
            </a:extLst>
          </p:cNvPr>
          <p:cNvSpPr/>
          <p:nvPr/>
        </p:nvSpPr>
        <p:spPr>
          <a:xfrm>
            <a:off x="2070100" y="5915025"/>
            <a:ext cx="304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161919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75DEB5A1-B827-4EBC-9068-2ED9FF870551}"/>
              </a:ext>
            </a:extLst>
          </p:cNvPr>
          <p:cNvSpPr/>
          <p:nvPr/>
        </p:nvSpPr>
        <p:spPr>
          <a:xfrm>
            <a:off x="3822700" y="5915025"/>
            <a:ext cx="609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BBC938B-0DB8-4091-84A9-6D7B56215400}"/>
              </a:ext>
            </a:extLst>
          </p:cNvPr>
          <p:cNvSpPr txBox="1"/>
          <p:nvPr/>
        </p:nvSpPr>
        <p:spPr>
          <a:xfrm>
            <a:off x="3779557" y="585346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2021</a:t>
            </a:r>
          </a:p>
        </p:txBody>
      </p:sp>
      <p:sp>
        <p:nvSpPr>
          <p:cNvPr id="5" name="Triângulo isósceles 4">
            <a:extLst>
              <a:ext uri="{FF2B5EF4-FFF2-40B4-BE49-F238E27FC236}">
                <a16:creationId xmlns:a16="http://schemas.microsoft.com/office/drawing/2014/main" id="{880D1E04-C42C-4216-BDF1-9D01B2725005}"/>
              </a:ext>
            </a:extLst>
          </p:cNvPr>
          <p:cNvSpPr/>
          <p:nvPr/>
        </p:nvSpPr>
        <p:spPr>
          <a:xfrm>
            <a:off x="2451101" y="5000625"/>
            <a:ext cx="128930" cy="228600"/>
          </a:xfrm>
          <a:prstGeom prst="triangle">
            <a:avLst>
              <a:gd name="adj" fmla="val 8221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C6BD2A0-5FEE-402A-A3E0-ECA2AF948B3E}"/>
              </a:ext>
            </a:extLst>
          </p:cNvPr>
          <p:cNvSpPr txBox="1"/>
          <p:nvPr/>
        </p:nvSpPr>
        <p:spPr>
          <a:xfrm>
            <a:off x="2044700" y="585346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19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69E1C278-D644-487F-B2AB-AEFFDC71B490}"/>
              </a:ext>
            </a:extLst>
          </p:cNvPr>
          <p:cNvSpPr/>
          <p:nvPr/>
        </p:nvSpPr>
        <p:spPr>
          <a:xfrm>
            <a:off x="2684239" y="5832983"/>
            <a:ext cx="833661" cy="4102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SE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170F33E-B743-41C7-AA42-FF82AAE33346}"/>
              </a:ext>
            </a:extLst>
          </p:cNvPr>
          <p:cNvSpPr txBox="1"/>
          <p:nvPr/>
        </p:nvSpPr>
        <p:spPr>
          <a:xfrm>
            <a:off x="2573225" y="5826242"/>
            <a:ext cx="1098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Setembro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883FCC91-42AC-4335-8E22-EB077DF5ED58}"/>
              </a:ext>
            </a:extLst>
          </p:cNvPr>
          <p:cNvSpPr/>
          <p:nvPr/>
        </p:nvSpPr>
        <p:spPr>
          <a:xfrm>
            <a:off x="2146300" y="5826242"/>
            <a:ext cx="2286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19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EC03F4B4-D5E3-4E1C-8BB4-A398EF3A68C0}"/>
              </a:ext>
            </a:extLst>
          </p:cNvPr>
          <p:cNvSpPr txBox="1"/>
          <p:nvPr/>
        </p:nvSpPr>
        <p:spPr>
          <a:xfrm>
            <a:off x="2044700" y="5832983"/>
            <a:ext cx="2487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05 de Setembro de 2022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15095" y="1825496"/>
            <a:ext cx="6470626" cy="51531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11794" y="499886"/>
            <a:ext cx="930416" cy="3416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" algn="ctr">
              <a:lnSpc>
                <a:spcPts val="4260"/>
              </a:lnSpc>
              <a:spcBef>
                <a:spcPts val="100"/>
              </a:spcBef>
            </a:pPr>
            <a:r>
              <a:rPr spc="25" dirty="0"/>
              <a:t>Controle </a:t>
            </a:r>
            <a:r>
              <a:rPr spc="-70" dirty="0"/>
              <a:t>de</a:t>
            </a:r>
            <a:r>
              <a:rPr spc="-170" dirty="0"/>
              <a:t> </a:t>
            </a:r>
            <a:r>
              <a:rPr spc="-55" dirty="0"/>
              <a:t>Qualidade</a:t>
            </a:r>
          </a:p>
          <a:p>
            <a:pPr marL="23495" algn="ctr">
              <a:lnSpc>
                <a:spcPts val="3300"/>
              </a:lnSpc>
            </a:pPr>
            <a:r>
              <a:rPr sz="2800" spc="10" dirty="0"/>
              <a:t>Princípio </a:t>
            </a:r>
            <a:r>
              <a:rPr sz="2800" spc="-30" dirty="0"/>
              <a:t>Teórico</a:t>
            </a:r>
            <a:r>
              <a:rPr sz="2800" spc="-15" dirty="0"/>
              <a:t> </a:t>
            </a:r>
            <a:r>
              <a:rPr sz="2800" spc="-5" dirty="0"/>
              <a:t>Aplicado</a:t>
            </a:r>
            <a:endParaRPr sz="2800"/>
          </a:p>
        </p:txBody>
      </p:sp>
      <p:sp>
        <p:nvSpPr>
          <p:cNvPr id="5" name="object 5"/>
          <p:cNvSpPr/>
          <p:nvPr/>
        </p:nvSpPr>
        <p:spPr>
          <a:xfrm>
            <a:off x="1025652" y="458724"/>
            <a:ext cx="448055" cy="5997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11794" y="499886"/>
            <a:ext cx="930416" cy="3416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" algn="ctr">
              <a:lnSpc>
                <a:spcPts val="4260"/>
              </a:lnSpc>
              <a:spcBef>
                <a:spcPts val="100"/>
              </a:spcBef>
            </a:pPr>
            <a:r>
              <a:rPr spc="25" dirty="0"/>
              <a:t>Controle </a:t>
            </a:r>
            <a:r>
              <a:rPr spc="-70" dirty="0"/>
              <a:t>de</a:t>
            </a:r>
            <a:r>
              <a:rPr spc="-170" dirty="0"/>
              <a:t> </a:t>
            </a:r>
            <a:r>
              <a:rPr spc="-55" dirty="0"/>
              <a:t>Qualidade</a:t>
            </a:r>
          </a:p>
          <a:p>
            <a:pPr marL="23495" algn="ctr">
              <a:lnSpc>
                <a:spcPts val="3300"/>
              </a:lnSpc>
            </a:pPr>
            <a:r>
              <a:rPr sz="2800" spc="10" dirty="0"/>
              <a:t>Princípio </a:t>
            </a:r>
            <a:r>
              <a:rPr sz="2800" spc="-30" dirty="0"/>
              <a:t>Teórico</a:t>
            </a:r>
            <a:r>
              <a:rPr sz="2800" spc="-15" dirty="0"/>
              <a:t> </a:t>
            </a:r>
            <a:r>
              <a:rPr sz="2800" spc="-5" dirty="0"/>
              <a:t>Aplicado</a:t>
            </a:r>
            <a:endParaRPr sz="2800"/>
          </a:p>
        </p:txBody>
      </p:sp>
      <p:sp>
        <p:nvSpPr>
          <p:cNvPr id="4" name="object 4"/>
          <p:cNvSpPr/>
          <p:nvPr/>
        </p:nvSpPr>
        <p:spPr>
          <a:xfrm>
            <a:off x="1937713" y="2196084"/>
            <a:ext cx="6786573" cy="17495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77519" y="4114531"/>
            <a:ext cx="6851449" cy="18383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25652" y="458724"/>
            <a:ext cx="448055" cy="5997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">
              <a:lnSpc>
                <a:spcPct val="100000"/>
              </a:lnSpc>
              <a:spcBef>
                <a:spcPts val="100"/>
              </a:spcBef>
            </a:pPr>
            <a:r>
              <a:rPr spc="25" dirty="0"/>
              <a:t>Controle </a:t>
            </a:r>
            <a:r>
              <a:rPr spc="-70" dirty="0"/>
              <a:t>de</a:t>
            </a:r>
            <a:r>
              <a:rPr spc="-170" dirty="0"/>
              <a:t> </a:t>
            </a:r>
            <a:r>
              <a:rPr spc="-55" dirty="0"/>
              <a:t>Qualidade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82144" y="1226312"/>
            <a:ext cx="41535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10" dirty="0">
                <a:latin typeface="Arial"/>
                <a:cs typeface="Arial"/>
              </a:rPr>
              <a:t>Princípio </a:t>
            </a:r>
            <a:r>
              <a:rPr sz="2800" spc="-30" dirty="0">
                <a:latin typeface="Arial"/>
                <a:cs typeface="Arial"/>
              </a:rPr>
              <a:t>Teórico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Aplicado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99934" y="2305635"/>
            <a:ext cx="5990667" cy="43203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399760" y="1915103"/>
            <a:ext cx="14560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latin typeface="Carlito"/>
                <a:cs typeface="Carlito"/>
              </a:rPr>
              <a:t>Regras</a:t>
            </a:r>
            <a:r>
              <a:rPr sz="1800" b="1" spc="-70" dirty="0">
                <a:latin typeface="Carlito"/>
                <a:cs typeface="Carlito"/>
              </a:rPr>
              <a:t> </a:t>
            </a:r>
            <a:r>
              <a:rPr sz="1800" b="1" spc="-5" dirty="0">
                <a:latin typeface="Carlito"/>
                <a:cs typeface="Carlito"/>
              </a:rPr>
              <a:t>Básicas: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25652" y="458724"/>
            <a:ext cx="448055" cy="5997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8042" rIns="0" bIns="0" rtlCol="0">
            <a:spAutoFit/>
          </a:bodyPr>
          <a:lstStyle/>
          <a:p>
            <a:pPr marL="35560">
              <a:lnSpc>
                <a:spcPct val="100000"/>
              </a:lnSpc>
              <a:spcBef>
                <a:spcPts val="100"/>
              </a:spcBef>
            </a:pPr>
            <a:r>
              <a:rPr spc="25" dirty="0"/>
              <a:t>Controle </a:t>
            </a:r>
            <a:r>
              <a:rPr spc="-70" dirty="0"/>
              <a:t>de</a:t>
            </a:r>
            <a:r>
              <a:rPr spc="-170" dirty="0"/>
              <a:t> </a:t>
            </a:r>
            <a:r>
              <a:rPr spc="-55" dirty="0"/>
              <a:t>Qualidade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R="100330" algn="ctr">
              <a:lnSpc>
                <a:spcPct val="100000"/>
              </a:lnSpc>
              <a:spcBef>
                <a:spcPts val="1300"/>
              </a:spcBef>
            </a:pPr>
            <a:r>
              <a:rPr spc="-20" dirty="0"/>
              <a:t>Limpeza </a:t>
            </a:r>
            <a:r>
              <a:rPr spc="-5" dirty="0"/>
              <a:t>Sala </a:t>
            </a:r>
            <a:r>
              <a:rPr spc="-15" dirty="0"/>
              <a:t>de</a:t>
            </a:r>
            <a:r>
              <a:rPr spc="25" dirty="0"/>
              <a:t> </a:t>
            </a:r>
            <a:r>
              <a:rPr spc="-10" dirty="0"/>
              <a:t>Hemodiálise</a:t>
            </a:r>
          </a:p>
          <a:p>
            <a:pPr marL="5229225" marR="5080" indent="271145">
              <a:lnSpc>
                <a:spcPct val="100000"/>
              </a:lnSpc>
              <a:spcBef>
                <a:spcPts val="685"/>
              </a:spcBef>
            </a:pPr>
            <a:r>
              <a:rPr sz="1600" spc="-10" dirty="0"/>
              <a:t>Departamento: Operações/Qualidade  Cliente: Davita </a:t>
            </a:r>
            <a:r>
              <a:rPr sz="1600" spc="-5" dirty="0"/>
              <a:t>Londrina Duque </a:t>
            </a:r>
            <a:r>
              <a:rPr sz="1600" dirty="0"/>
              <a:t>de</a:t>
            </a:r>
            <a:r>
              <a:rPr sz="1600" spc="-10" dirty="0"/>
              <a:t> </a:t>
            </a:r>
            <a:r>
              <a:rPr sz="1600" spc="-5" dirty="0"/>
              <a:t>Caxias</a:t>
            </a:r>
            <a:endParaRPr sz="1600" dirty="0"/>
          </a:p>
          <a:p>
            <a:pPr marL="12700" marR="5237480">
              <a:lnSpc>
                <a:spcPct val="100000"/>
              </a:lnSpc>
              <a:spcBef>
                <a:spcPts val="285"/>
              </a:spcBef>
            </a:pPr>
            <a:r>
              <a:rPr sz="1600" b="1" spc="-15" dirty="0">
                <a:latin typeface="Carlito"/>
                <a:cs typeface="Carlito"/>
              </a:rPr>
              <a:t>Limpeza </a:t>
            </a:r>
            <a:r>
              <a:rPr sz="1600" b="1" spc="-10" dirty="0">
                <a:latin typeface="Carlito"/>
                <a:cs typeface="Carlito"/>
              </a:rPr>
              <a:t>Realizada nos dias: </a:t>
            </a:r>
            <a:r>
              <a:rPr lang="pt-BR" sz="1600" b="1" spc="-10" dirty="0"/>
              <a:t>04</a:t>
            </a:r>
            <a:r>
              <a:rPr sz="1600" b="1" spc="-10" dirty="0">
                <a:latin typeface="Carlito"/>
                <a:cs typeface="Carlito"/>
              </a:rPr>
              <a:t>/0</a:t>
            </a:r>
            <a:r>
              <a:rPr lang="pt-BR" sz="1600" b="1" spc="-10" dirty="0"/>
              <a:t>9</a:t>
            </a:r>
            <a:r>
              <a:rPr sz="1600" b="1" spc="-10" dirty="0">
                <a:latin typeface="Carlito"/>
                <a:cs typeface="Carlito"/>
              </a:rPr>
              <a:t>/202</a:t>
            </a:r>
            <a:r>
              <a:rPr lang="pt-BR" sz="1600" b="1" spc="-10" dirty="0">
                <a:latin typeface="Carlito"/>
                <a:cs typeface="Carlito"/>
              </a:rPr>
              <a:t>2</a:t>
            </a:r>
            <a:r>
              <a:rPr sz="1600" b="1" spc="-10" dirty="0">
                <a:latin typeface="Carlito"/>
                <a:cs typeface="Carlito"/>
              </a:rPr>
              <a:t>  </a:t>
            </a:r>
            <a:r>
              <a:rPr sz="1600" b="1" spc="-5" dirty="0">
                <a:latin typeface="Carlito"/>
                <a:cs typeface="Carlito"/>
              </a:rPr>
              <a:t>Início: 08:00 </a:t>
            </a:r>
            <a:r>
              <a:rPr sz="1600" b="1" spc="-10" dirty="0">
                <a:latin typeface="Carlito"/>
                <a:cs typeface="Carlito"/>
              </a:rPr>
              <a:t>hrs </a:t>
            </a:r>
            <a:r>
              <a:rPr sz="1600" b="1" spc="-5" dirty="0">
                <a:latin typeface="Carlito"/>
                <a:cs typeface="Carlito"/>
              </a:rPr>
              <a:t>– </a:t>
            </a:r>
            <a:r>
              <a:rPr sz="1600" b="1" spc="-25" dirty="0">
                <a:latin typeface="Carlito"/>
                <a:cs typeface="Carlito"/>
              </a:rPr>
              <a:t>Término: </a:t>
            </a:r>
            <a:r>
              <a:rPr sz="1600" b="1" spc="-10" dirty="0">
                <a:latin typeface="Carlito"/>
                <a:cs typeface="Carlito"/>
              </a:rPr>
              <a:t>15:00</a:t>
            </a:r>
            <a:r>
              <a:rPr sz="1600" b="1" spc="90" dirty="0">
                <a:latin typeface="Carlito"/>
                <a:cs typeface="Carlito"/>
              </a:rPr>
              <a:t> </a:t>
            </a:r>
            <a:r>
              <a:rPr sz="1600" b="1" spc="-10" dirty="0">
                <a:latin typeface="Carlito"/>
                <a:cs typeface="Carlito"/>
              </a:rPr>
              <a:t>hrs</a:t>
            </a:r>
            <a:endParaRPr sz="16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600" b="1" spc="-5" dirty="0">
                <a:latin typeface="Carlito"/>
                <a:cs typeface="Carlito"/>
              </a:rPr>
              <a:t>Unidade </a:t>
            </a:r>
            <a:r>
              <a:rPr sz="1600" b="1" spc="-10" dirty="0">
                <a:latin typeface="Carlito"/>
                <a:cs typeface="Carlito"/>
              </a:rPr>
              <a:t>Davita: Duque </a:t>
            </a:r>
            <a:r>
              <a:rPr sz="1600" b="1" dirty="0">
                <a:latin typeface="Carlito"/>
                <a:cs typeface="Carlito"/>
              </a:rPr>
              <a:t>de </a:t>
            </a:r>
            <a:r>
              <a:rPr sz="1600" b="1" spc="-10" dirty="0">
                <a:latin typeface="Carlito"/>
                <a:cs typeface="Carlito"/>
              </a:rPr>
              <a:t>Caxias, 1371 </a:t>
            </a:r>
            <a:r>
              <a:rPr sz="1600" b="1" spc="-5" dirty="0">
                <a:latin typeface="Carlito"/>
                <a:cs typeface="Carlito"/>
              </a:rPr>
              <a:t>– </a:t>
            </a:r>
            <a:r>
              <a:rPr sz="1600" b="1" spc="-15" dirty="0">
                <a:latin typeface="Carlito"/>
                <a:cs typeface="Carlito"/>
              </a:rPr>
              <a:t>Jardim </a:t>
            </a:r>
            <a:r>
              <a:rPr sz="1600" b="1" spc="-10" dirty="0">
                <a:latin typeface="Carlito"/>
                <a:cs typeface="Carlito"/>
              </a:rPr>
              <a:t>Petrópoles </a:t>
            </a:r>
            <a:r>
              <a:rPr sz="1600" b="1" spc="-5" dirty="0">
                <a:latin typeface="Carlito"/>
                <a:cs typeface="Carlito"/>
              </a:rPr>
              <a:t>– </a:t>
            </a:r>
            <a:r>
              <a:rPr sz="1600" b="1" spc="-10" dirty="0">
                <a:latin typeface="Carlito"/>
                <a:cs typeface="Carlito"/>
              </a:rPr>
              <a:t>Londrina </a:t>
            </a:r>
            <a:r>
              <a:rPr sz="1600" b="1" spc="-5" dirty="0">
                <a:latin typeface="Carlito"/>
                <a:cs typeface="Carlito"/>
              </a:rPr>
              <a:t>-</a:t>
            </a:r>
            <a:r>
              <a:rPr sz="1600" b="1" spc="235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PR</a:t>
            </a:r>
            <a:endParaRPr sz="16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5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600" b="1" spc="-15" dirty="0">
                <a:latin typeface="Carlito"/>
                <a:cs typeface="Carlito"/>
              </a:rPr>
              <a:t>Equipe Responsável </a:t>
            </a:r>
            <a:r>
              <a:rPr sz="1600" b="1" spc="-5" dirty="0">
                <a:latin typeface="Carlito"/>
                <a:cs typeface="Carlito"/>
              </a:rPr>
              <a:t>pela </a:t>
            </a:r>
            <a:r>
              <a:rPr sz="1600" b="1" spc="-15" dirty="0">
                <a:latin typeface="Carlito"/>
                <a:cs typeface="Carlito"/>
              </a:rPr>
              <a:t>Limpeza</a:t>
            </a:r>
            <a:r>
              <a:rPr sz="1600" b="1" spc="70" dirty="0">
                <a:latin typeface="Carlito"/>
                <a:cs typeface="Carlito"/>
              </a:rPr>
              <a:t> </a:t>
            </a:r>
            <a:r>
              <a:rPr sz="1600" b="1" spc="-15" dirty="0">
                <a:latin typeface="Carlito"/>
                <a:cs typeface="Carlito"/>
              </a:rPr>
              <a:t>(ECOL):</a:t>
            </a:r>
            <a:endParaRPr sz="1600" dirty="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71653" y="4211837"/>
            <a:ext cx="50482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arlito"/>
                <a:cs typeface="Carlito"/>
              </a:rPr>
              <a:t>L</a:t>
            </a:r>
            <a:r>
              <a:rPr sz="1600" b="1" spc="-20" dirty="0">
                <a:latin typeface="Carlito"/>
                <a:cs typeface="Carlito"/>
              </a:rPr>
              <a:t>I</a:t>
            </a:r>
            <a:r>
              <a:rPr sz="1600" b="1" spc="10" dirty="0">
                <a:latin typeface="Carlito"/>
                <a:cs typeface="Carlito"/>
              </a:rPr>
              <a:t>D</a:t>
            </a:r>
            <a:r>
              <a:rPr sz="1600" b="1" spc="-20" dirty="0">
                <a:latin typeface="Carlito"/>
                <a:cs typeface="Carlito"/>
              </a:rPr>
              <a:t>E</a:t>
            </a:r>
            <a:r>
              <a:rPr sz="1600" b="1" spc="-5" dirty="0">
                <a:latin typeface="Carlito"/>
                <a:cs typeface="Carlito"/>
              </a:rPr>
              <a:t>R</a:t>
            </a:r>
            <a:endParaRPr sz="1600" dirty="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</a:pPr>
            <a:r>
              <a:rPr sz="1600" spc="-10" dirty="0">
                <a:latin typeface="Carlito"/>
                <a:cs typeface="Carlito"/>
              </a:rPr>
              <a:t>01</a:t>
            </a:r>
            <a:endParaRPr sz="1600" dirty="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22961" y="4211837"/>
            <a:ext cx="2281555" cy="756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99745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arlito"/>
                <a:cs typeface="Carlito"/>
              </a:rPr>
              <a:t>AUXILIARES</a:t>
            </a:r>
            <a:endParaRPr sz="1600" dirty="0">
              <a:latin typeface="Carlito"/>
              <a:cs typeface="Carlito"/>
            </a:endParaRPr>
          </a:p>
          <a:p>
            <a:pPr marL="19050" marR="5080" indent="-6985">
              <a:lnSpc>
                <a:spcPct val="100000"/>
              </a:lnSpc>
            </a:pPr>
            <a:r>
              <a:rPr lang="pt-BR" sz="1600" spc="-5" dirty="0">
                <a:latin typeface="Carlito"/>
                <a:cs typeface="Carlito"/>
              </a:rPr>
              <a:t>4</a:t>
            </a:r>
            <a:r>
              <a:rPr sz="1600" spc="-5" dirty="0">
                <a:latin typeface="Carlito"/>
                <a:cs typeface="Carlito"/>
              </a:rPr>
              <a:t> - </a:t>
            </a:r>
            <a:r>
              <a:rPr sz="1600" spc="-10" dirty="0">
                <a:latin typeface="Carlito"/>
                <a:cs typeface="Carlito"/>
              </a:rPr>
              <a:t>AUXILIARES </a:t>
            </a:r>
            <a:r>
              <a:rPr sz="1600" dirty="0">
                <a:latin typeface="Carlito"/>
                <a:cs typeface="Carlito"/>
              </a:rPr>
              <a:t>DE </a:t>
            </a:r>
            <a:r>
              <a:rPr sz="1600" spc="-10" dirty="0">
                <a:latin typeface="Carlito"/>
                <a:cs typeface="Carlito"/>
              </a:rPr>
              <a:t>LIMPEZA  </a:t>
            </a:r>
            <a:r>
              <a:rPr sz="1600" spc="-35" dirty="0">
                <a:latin typeface="Carlito"/>
                <a:cs typeface="Carlito"/>
              </a:rPr>
              <a:t>PARA </a:t>
            </a:r>
            <a:r>
              <a:rPr sz="1600" spc="-5" dirty="0">
                <a:latin typeface="Carlito"/>
                <a:cs typeface="Carlito"/>
              </a:rPr>
              <a:t>APOIO</a:t>
            </a:r>
            <a:r>
              <a:rPr sz="1600" spc="45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GERAL</a:t>
            </a:r>
            <a:endParaRPr sz="1600" dirty="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56716" y="4105655"/>
            <a:ext cx="1249680" cy="2063750"/>
          </a:xfrm>
          <a:custGeom>
            <a:avLst/>
            <a:gdLst/>
            <a:ahLst/>
            <a:cxnLst/>
            <a:rect l="l" t="t" r="r" b="b"/>
            <a:pathLst>
              <a:path w="1249680" h="2063750">
                <a:moveTo>
                  <a:pt x="1243584" y="2063496"/>
                </a:moveTo>
                <a:lnTo>
                  <a:pt x="4572" y="2063496"/>
                </a:lnTo>
                <a:lnTo>
                  <a:pt x="0" y="2057400"/>
                </a:lnTo>
                <a:lnTo>
                  <a:pt x="0" y="6096"/>
                </a:lnTo>
                <a:lnTo>
                  <a:pt x="4572" y="0"/>
                </a:lnTo>
                <a:lnTo>
                  <a:pt x="1243584" y="0"/>
                </a:lnTo>
                <a:lnTo>
                  <a:pt x="1249680" y="6096"/>
                </a:lnTo>
                <a:lnTo>
                  <a:pt x="1249680" y="13716"/>
                </a:lnTo>
                <a:lnTo>
                  <a:pt x="24384" y="13716"/>
                </a:lnTo>
                <a:lnTo>
                  <a:pt x="12192" y="25908"/>
                </a:lnTo>
                <a:lnTo>
                  <a:pt x="24384" y="25908"/>
                </a:lnTo>
                <a:lnTo>
                  <a:pt x="24384" y="2037588"/>
                </a:lnTo>
                <a:lnTo>
                  <a:pt x="12192" y="2037588"/>
                </a:lnTo>
                <a:lnTo>
                  <a:pt x="24384" y="2051304"/>
                </a:lnTo>
                <a:lnTo>
                  <a:pt x="1249680" y="2051304"/>
                </a:lnTo>
                <a:lnTo>
                  <a:pt x="1249680" y="2057400"/>
                </a:lnTo>
                <a:lnTo>
                  <a:pt x="1243584" y="2063496"/>
                </a:lnTo>
                <a:close/>
              </a:path>
              <a:path w="1249680" h="2063750">
                <a:moveTo>
                  <a:pt x="24384" y="25908"/>
                </a:moveTo>
                <a:lnTo>
                  <a:pt x="12192" y="25908"/>
                </a:lnTo>
                <a:lnTo>
                  <a:pt x="24384" y="13716"/>
                </a:lnTo>
                <a:lnTo>
                  <a:pt x="24384" y="25908"/>
                </a:lnTo>
                <a:close/>
              </a:path>
              <a:path w="1249680" h="2063750">
                <a:moveTo>
                  <a:pt x="1223772" y="25908"/>
                </a:moveTo>
                <a:lnTo>
                  <a:pt x="24384" y="25908"/>
                </a:lnTo>
                <a:lnTo>
                  <a:pt x="24384" y="13716"/>
                </a:lnTo>
                <a:lnTo>
                  <a:pt x="1223772" y="13716"/>
                </a:lnTo>
                <a:lnTo>
                  <a:pt x="1223772" y="25908"/>
                </a:lnTo>
                <a:close/>
              </a:path>
              <a:path w="1249680" h="2063750">
                <a:moveTo>
                  <a:pt x="1223772" y="2051304"/>
                </a:moveTo>
                <a:lnTo>
                  <a:pt x="1223772" y="13716"/>
                </a:lnTo>
                <a:lnTo>
                  <a:pt x="1235964" y="25908"/>
                </a:lnTo>
                <a:lnTo>
                  <a:pt x="1249680" y="25908"/>
                </a:lnTo>
                <a:lnTo>
                  <a:pt x="1249680" y="2037588"/>
                </a:lnTo>
                <a:lnTo>
                  <a:pt x="1235964" y="2037588"/>
                </a:lnTo>
                <a:lnTo>
                  <a:pt x="1223772" y="2051304"/>
                </a:lnTo>
                <a:close/>
              </a:path>
              <a:path w="1249680" h="2063750">
                <a:moveTo>
                  <a:pt x="1249680" y="25908"/>
                </a:moveTo>
                <a:lnTo>
                  <a:pt x="1235964" y="25908"/>
                </a:lnTo>
                <a:lnTo>
                  <a:pt x="1223772" y="13716"/>
                </a:lnTo>
                <a:lnTo>
                  <a:pt x="1249680" y="13716"/>
                </a:lnTo>
                <a:lnTo>
                  <a:pt x="1249680" y="25908"/>
                </a:lnTo>
                <a:close/>
              </a:path>
              <a:path w="1249680" h="2063750">
                <a:moveTo>
                  <a:pt x="24384" y="2051304"/>
                </a:moveTo>
                <a:lnTo>
                  <a:pt x="12192" y="2037588"/>
                </a:lnTo>
                <a:lnTo>
                  <a:pt x="24384" y="2037588"/>
                </a:lnTo>
                <a:lnTo>
                  <a:pt x="24384" y="2051304"/>
                </a:lnTo>
                <a:close/>
              </a:path>
              <a:path w="1249680" h="2063750">
                <a:moveTo>
                  <a:pt x="1223772" y="2051304"/>
                </a:moveTo>
                <a:lnTo>
                  <a:pt x="24384" y="2051304"/>
                </a:lnTo>
                <a:lnTo>
                  <a:pt x="24384" y="2037588"/>
                </a:lnTo>
                <a:lnTo>
                  <a:pt x="1223772" y="2037588"/>
                </a:lnTo>
                <a:lnTo>
                  <a:pt x="1223772" y="2051304"/>
                </a:lnTo>
                <a:close/>
              </a:path>
              <a:path w="1249680" h="2063750">
                <a:moveTo>
                  <a:pt x="1249680" y="2051304"/>
                </a:moveTo>
                <a:lnTo>
                  <a:pt x="1223772" y="2051304"/>
                </a:lnTo>
                <a:lnTo>
                  <a:pt x="1235964" y="2037588"/>
                </a:lnTo>
                <a:lnTo>
                  <a:pt x="1249680" y="2037588"/>
                </a:lnTo>
                <a:lnTo>
                  <a:pt x="1249680" y="2051304"/>
                </a:lnTo>
                <a:close/>
              </a:path>
            </a:pathLst>
          </a:custGeom>
          <a:solidFill>
            <a:srgbClr val="385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2406396" y="4105655"/>
            <a:ext cx="2689860" cy="2063750"/>
            <a:chOff x="2452116" y="4105655"/>
            <a:chExt cx="2689860" cy="2063750"/>
          </a:xfrm>
        </p:grpSpPr>
        <p:sp>
          <p:nvSpPr>
            <p:cNvPr id="8" name="object 8"/>
            <p:cNvSpPr/>
            <p:nvPr/>
          </p:nvSpPr>
          <p:spPr>
            <a:xfrm>
              <a:off x="2452116" y="4105655"/>
              <a:ext cx="2689860" cy="2063750"/>
            </a:xfrm>
            <a:custGeom>
              <a:avLst/>
              <a:gdLst/>
              <a:ahLst/>
              <a:cxnLst/>
              <a:rect l="l" t="t" r="r" b="b"/>
              <a:pathLst>
                <a:path w="2689860" h="2063750">
                  <a:moveTo>
                    <a:pt x="2683764" y="2063496"/>
                  </a:moveTo>
                  <a:lnTo>
                    <a:pt x="6096" y="2063496"/>
                  </a:lnTo>
                  <a:lnTo>
                    <a:pt x="0" y="2057400"/>
                  </a:lnTo>
                  <a:lnTo>
                    <a:pt x="0" y="6096"/>
                  </a:lnTo>
                  <a:lnTo>
                    <a:pt x="6096" y="0"/>
                  </a:lnTo>
                  <a:lnTo>
                    <a:pt x="2683764" y="0"/>
                  </a:lnTo>
                  <a:lnTo>
                    <a:pt x="2689860" y="6096"/>
                  </a:lnTo>
                  <a:lnTo>
                    <a:pt x="2689860" y="13716"/>
                  </a:lnTo>
                  <a:lnTo>
                    <a:pt x="25908" y="13716"/>
                  </a:lnTo>
                  <a:lnTo>
                    <a:pt x="12192" y="25908"/>
                  </a:lnTo>
                  <a:lnTo>
                    <a:pt x="25908" y="25908"/>
                  </a:lnTo>
                  <a:lnTo>
                    <a:pt x="25908" y="2037588"/>
                  </a:lnTo>
                  <a:lnTo>
                    <a:pt x="12192" y="2037588"/>
                  </a:lnTo>
                  <a:lnTo>
                    <a:pt x="25908" y="2051304"/>
                  </a:lnTo>
                  <a:lnTo>
                    <a:pt x="2689860" y="2051304"/>
                  </a:lnTo>
                  <a:lnTo>
                    <a:pt x="2689860" y="2057400"/>
                  </a:lnTo>
                  <a:lnTo>
                    <a:pt x="2683764" y="2063496"/>
                  </a:lnTo>
                  <a:close/>
                </a:path>
                <a:path w="2689860" h="2063750">
                  <a:moveTo>
                    <a:pt x="25908" y="25908"/>
                  </a:moveTo>
                  <a:lnTo>
                    <a:pt x="12192" y="25908"/>
                  </a:lnTo>
                  <a:lnTo>
                    <a:pt x="25908" y="13716"/>
                  </a:lnTo>
                  <a:lnTo>
                    <a:pt x="25908" y="25908"/>
                  </a:lnTo>
                  <a:close/>
                </a:path>
                <a:path w="2689860" h="2063750">
                  <a:moveTo>
                    <a:pt x="2663952" y="25908"/>
                  </a:moveTo>
                  <a:lnTo>
                    <a:pt x="25908" y="25908"/>
                  </a:lnTo>
                  <a:lnTo>
                    <a:pt x="25908" y="13716"/>
                  </a:lnTo>
                  <a:lnTo>
                    <a:pt x="2663952" y="13716"/>
                  </a:lnTo>
                  <a:lnTo>
                    <a:pt x="2663952" y="25908"/>
                  </a:lnTo>
                  <a:close/>
                </a:path>
                <a:path w="2689860" h="2063750">
                  <a:moveTo>
                    <a:pt x="2663952" y="2051304"/>
                  </a:moveTo>
                  <a:lnTo>
                    <a:pt x="2663952" y="13716"/>
                  </a:lnTo>
                  <a:lnTo>
                    <a:pt x="2677668" y="25908"/>
                  </a:lnTo>
                  <a:lnTo>
                    <a:pt x="2689860" y="25908"/>
                  </a:lnTo>
                  <a:lnTo>
                    <a:pt x="2689860" y="2037588"/>
                  </a:lnTo>
                  <a:lnTo>
                    <a:pt x="2677668" y="2037588"/>
                  </a:lnTo>
                  <a:lnTo>
                    <a:pt x="2663952" y="2051304"/>
                  </a:lnTo>
                  <a:close/>
                </a:path>
                <a:path w="2689860" h="2063750">
                  <a:moveTo>
                    <a:pt x="2689860" y="25908"/>
                  </a:moveTo>
                  <a:lnTo>
                    <a:pt x="2677668" y="25908"/>
                  </a:lnTo>
                  <a:lnTo>
                    <a:pt x="2663952" y="13716"/>
                  </a:lnTo>
                  <a:lnTo>
                    <a:pt x="2689860" y="13716"/>
                  </a:lnTo>
                  <a:lnTo>
                    <a:pt x="2689860" y="25908"/>
                  </a:lnTo>
                  <a:close/>
                </a:path>
                <a:path w="2689860" h="2063750">
                  <a:moveTo>
                    <a:pt x="25908" y="2051304"/>
                  </a:moveTo>
                  <a:lnTo>
                    <a:pt x="12192" y="2037588"/>
                  </a:lnTo>
                  <a:lnTo>
                    <a:pt x="25908" y="2037588"/>
                  </a:lnTo>
                  <a:lnTo>
                    <a:pt x="25908" y="2051304"/>
                  </a:lnTo>
                  <a:close/>
                </a:path>
                <a:path w="2689860" h="2063750">
                  <a:moveTo>
                    <a:pt x="2663952" y="2051304"/>
                  </a:moveTo>
                  <a:lnTo>
                    <a:pt x="25908" y="2051304"/>
                  </a:lnTo>
                  <a:lnTo>
                    <a:pt x="25908" y="2037588"/>
                  </a:lnTo>
                  <a:lnTo>
                    <a:pt x="2663952" y="2037588"/>
                  </a:lnTo>
                  <a:lnTo>
                    <a:pt x="2663952" y="2051304"/>
                  </a:lnTo>
                  <a:close/>
                </a:path>
                <a:path w="2689860" h="2063750">
                  <a:moveTo>
                    <a:pt x="2689860" y="2051304"/>
                  </a:moveTo>
                  <a:lnTo>
                    <a:pt x="2663952" y="2051304"/>
                  </a:lnTo>
                  <a:lnTo>
                    <a:pt x="2677668" y="2037588"/>
                  </a:lnTo>
                  <a:lnTo>
                    <a:pt x="2689860" y="2037588"/>
                  </a:lnTo>
                  <a:lnTo>
                    <a:pt x="2689860" y="2051304"/>
                  </a:lnTo>
                  <a:close/>
                </a:path>
              </a:pathLst>
            </a:custGeom>
            <a:solidFill>
              <a:srgbClr val="385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572512" y="5036819"/>
              <a:ext cx="2449067" cy="9753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0" name="object 10"/>
          <p:cNvSpPr/>
          <p:nvPr/>
        </p:nvSpPr>
        <p:spPr>
          <a:xfrm>
            <a:off x="1025652" y="458724"/>
            <a:ext cx="448055" cy="5997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324528" y="4105655"/>
            <a:ext cx="35782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heavy" spc="-4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Auxiliares </a:t>
            </a:r>
            <a:r>
              <a:rPr sz="1800" b="1" u="heavy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responsáveis </a:t>
            </a:r>
            <a:r>
              <a:rPr sz="1800" b="1" u="heavy" spc="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pela</a:t>
            </a:r>
            <a:r>
              <a:rPr sz="1800" b="1" u="heavy" spc="-13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800" b="1" u="heavy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limpeza:</a:t>
            </a:r>
            <a:r>
              <a:rPr sz="1800" b="1" u="heavy" spc="-2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endParaRPr sz="1800" dirty="0">
              <a:latin typeface="Carlito"/>
              <a:cs typeface="Carli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46699" y="4650586"/>
            <a:ext cx="356044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Georgia"/>
              <a:buChar char=""/>
              <a:tabLst>
                <a:tab pos="299720" algn="l"/>
              </a:tabLst>
            </a:pPr>
            <a:r>
              <a:rPr sz="1800" spc="-25" dirty="0">
                <a:latin typeface="Carlito"/>
                <a:cs typeface="Carlito"/>
              </a:rPr>
              <a:t>HALMILTON </a:t>
            </a:r>
            <a:r>
              <a:rPr sz="1800" dirty="0">
                <a:latin typeface="Carlito"/>
                <a:cs typeface="Carlito"/>
              </a:rPr>
              <a:t>DE </a:t>
            </a:r>
            <a:r>
              <a:rPr sz="1800" spc="-5" dirty="0">
                <a:latin typeface="Carlito"/>
                <a:cs typeface="Carlito"/>
              </a:rPr>
              <a:t>JESUS DOS </a:t>
            </a:r>
            <a:r>
              <a:rPr sz="1800" spc="-15" dirty="0">
                <a:latin typeface="Carlito"/>
                <a:cs typeface="Carlito"/>
              </a:rPr>
              <a:t>SANTOS</a:t>
            </a:r>
            <a:r>
              <a:rPr lang="pt-BR" dirty="0">
                <a:latin typeface="Carlito"/>
                <a:cs typeface="Carlito"/>
              </a:rPr>
              <a:t> </a:t>
            </a:r>
            <a:endParaRPr sz="1800" dirty="0">
              <a:latin typeface="Carlito"/>
              <a:cs typeface="Carlito"/>
            </a:endParaRPr>
          </a:p>
          <a:p>
            <a:pPr marL="299085" indent="-287020">
              <a:lnSpc>
                <a:spcPct val="100000"/>
              </a:lnSpc>
              <a:buFont typeface="Georgia"/>
              <a:buChar char=""/>
              <a:tabLst>
                <a:tab pos="299720" algn="l"/>
              </a:tabLst>
            </a:pPr>
            <a:r>
              <a:rPr lang="pt-BR" spc="-20" dirty="0">
                <a:latin typeface="Carlito"/>
                <a:cs typeface="Carlito"/>
              </a:rPr>
              <a:t>Daiane </a:t>
            </a:r>
            <a:r>
              <a:rPr lang="pt-BR" spc="-20" dirty="0" err="1">
                <a:latin typeface="Carlito"/>
                <a:cs typeface="Carlito"/>
              </a:rPr>
              <a:t>Florenço</a:t>
            </a:r>
            <a:endParaRPr lang="pt-BR" spc="-20" dirty="0">
              <a:latin typeface="Carlito"/>
              <a:cs typeface="Carlito"/>
            </a:endParaRPr>
          </a:p>
          <a:p>
            <a:pPr marL="299085" indent="-287020">
              <a:lnSpc>
                <a:spcPct val="100000"/>
              </a:lnSpc>
              <a:buFont typeface="Georgia"/>
              <a:buChar char=""/>
              <a:tabLst>
                <a:tab pos="299720" algn="l"/>
              </a:tabLst>
            </a:pPr>
            <a:r>
              <a:rPr lang="pt-BR" spc="-20" dirty="0">
                <a:latin typeface="Carlito"/>
                <a:cs typeface="Carlito"/>
              </a:rPr>
              <a:t>Fabio Silva Carvalho</a:t>
            </a:r>
          </a:p>
          <a:p>
            <a:pPr marL="299085" indent="-287020">
              <a:lnSpc>
                <a:spcPct val="100000"/>
              </a:lnSpc>
              <a:buFont typeface="Georgia"/>
              <a:buChar char=""/>
              <a:tabLst>
                <a:tab pos="299720" algn="l"/>
              </a:tabLst>
            </a:pPr>
            <a:endParaRPr sz="1800" dirty="0">
              <a:latin typeface="Carlito"/>
              <a:cs typeface="Carlito"/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C43AC529-8182-48E2-84EE-9E41CA0480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0369" y="5137530"/>
            <a:ext cx="480712" cy="881305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E3444916-9C0A-FFFB-621E-8F98F91C7535}"/>
              </a:ext>
            </a:extLst>
          </p:cNvPr>
          <p:cNvSpPr/>
          <p:nvPr/>
        </p:nvSpPr>
        <p:spPr>
          <a:xfrm>
            <a:off x="4451502" y="5111563"/>
            <a:ext cx="571755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79DEF238-FE52-A7BD-CB26-62C1338EF964}"/>
              </a:ext>
            </a:extLst>
          </p:cNvPr>
          <p:cNvSpPr/>
          <p:nvPr/>
        </p:nvSpPr>
        <p:spPr>
          <a:xfrm>
            <a:off x="2575833" y="5090618"/>
            <a:ext cx="571755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74824" y="811786"/>
            <a:ext cx="513651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0" dirty="0">
                <a:latin typeface="Carlito"/>
                <a:cs typeface="Carlito"/>
              </a:rPr>
              <a:t>Controle </a:t>
            </a:r>
            <a:r>
              <a:rPr sz="4400" spc="-15" dirty="0">
                <a:latin typeface="Carlito"/>
                <a:cs typeface="Carlito"/>
              </a:rPr>
              <a:t>de</a:t>
            </a:r>
            <a:r>
              <a:rPr sz="4400" spc="-50" dirty="0">
                <a:latin typeface="Carlito"/>
                <a:cs typeface="Carlito"/>
              </a:rPr>
              <a:t> </a:t>
            </a:r>
            <a:r>
              <a:rPr sz="4400" spc="-5" dirty="0">
                <a:latin typeface="Carlito"/>
                <a:cs typeface="Carlito"/>
              </a:rPr>
              <a:t>Qualidade</a:t>
            </a:r>
            <a:endParaRPr sz="44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26938" y="1846541"/>
            <a:ext cx="461454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26720" algn="l"/>
              </a:tabLst>
            </a:pPr>
            <a:r>
              <a:rPr lang="pt-BR" sz="2500" spc="-540" dirty="0">
                <a:latin typeface="Georgia"/>
                <a:cs typeface="Georgia"/>
              </a:rPr>
              <a:t></a:t>
            </a:r>
            <a:r>
              <a:rPr sz="2500" spc="-540" dirty="0">
                <a:latin typeface="Georgia"/>
                <a:cs typeface="Georgia"/>
              </a:rPr>
              <a:t>	</a:t>
            </a:r>
            <a:r>
              <a:rPr sz="2500" spc="-5" dirty="0">
                <a:latin typeface="Carlito"/>
                <a:cs typeface="Carlito"/>
              </a:rPr>
              <a:t>Check </a:t>
            </a:r>
            <a:r>
              <a:rPr sz="2500" spc="-15" dirty="0">
                <a:latin typeface="Carlito"/>
                <a:cs typeface="Carlito"/>
              </a:rPr>
              <a:t>List </a:t>
            </a:r>
            <a:r>
              <a:rPr sz="2500" spc="-10" dirty="0">
                <a:latin typeface="Carlito"/>
                <a:cs typeface="Carlito"/>
              </a:rPr>
              <a:t>de Limpeza</a:t>
            </a:r>
            <a:r>
              <a:rPr sz="2500" spc="50" dirty="0">
                <a:latin typeface="Carlito"/>
                <a:cs typeface="Carlito"/>
              </a:rPr>
              <a:t> </a:t>
            </a:r>
            <a:r>
              <a:rPr sz="2500" spc="-15" dirty="0">
                <a:latin typeface="Carlito"/>
                <a:cs typeface="Carlito"/>
              </a:rPr>
              <a:t>Realizada:</a:t>
            </a:r>
            <a:endParaRPr sz="2500" dirty="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59494" y="2373978"/>
            <a:ext cx="310256" cy="3701013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95"/>
              </a:spcBef>
            </a:pPr>
            <a:r>
              <a:rPr sz="3750" spc="-1560" baseline="-20000" dirty="0">
                <a:latin typeface="Georgia"/>
                <a:cs typeface="Georgia"/>
              </a:rPr>
              <a:t></a:t>
            </a:r>
            <a:endParaRPr sz="1900" dirty="0">
              <a:latin typeface="Carlito"/>
              <a:cs typeface="Carlito"/>
            </a:endParaRPr>
          </a:p>
          <a:p>
            <a:pPr marL="38100">
              <a:lnSpc>
                <a:spcPts val="2920"/>
              </a:lnSpc>
              <a:spcBef>
                <a:spcPts val="395"/>
              </a:spcBef>
            </a:pPr>
            <a:r>
              <a:rPr sz="3750" spc="-1507" baseline="-11111" dirty="0">
                <a:latin typeface="Georgia"/>
                <a:cs typeface="Georgia"/>
              </a:rPr>
              <a:t></a:t>
            </a:r>
            <a:endParaRPr sz="1900" dirty="0">
              <a:latin typeface="Carlito"/>
              <a:cs typeface="Carlito"/>
            </a:endParaRPr>
          </a:p>
          <a:p>
            <a:pPr marL="38100">
              <a:lnSpc>
                <a:spcPts val="2840"/>
              </a:lnSpc>
            </a:pPr>
            <a:r>
              <a:rPr sz="3750" spc="-1507" baseline="-14444" dirty="0">
                <a:latin typeface="Georgia"/>
                <a:cs typeface="Georgia"/>
              </a:rPr>
              <a:t></a:t>
            </a:r>
            <a:r>
              <a:rPr sz="3750" spc="-1507" baseline="-17777" dirty="0">
                <a:latin typeface="Georgia"/>
                <a:cs typeface="Georgia"/>
              </a:rPr>
              <a:t></a:t>
            </a:r>
            <a:endParaRPr sz="1900" dirty="0">
              <a:latin typeface="Carlito"/>
              <a:cs typeface="Carlito"/>
            </a:endParaRPr>
          </a:p>
          <a:p>
            <a:pPr marL="38100">
              <a:lnSpc>
                <a:spcPts val="2915"/>
              </a:lnSpc>
              <a:spcBef>
                <a:spcPts val="204"/>
              </a:spcBef>
            </a:pPr>
            <a:r>
              <a:rPr sz="3750" spc="-1507" baseline="-13333" dirty="0">
                <a:latin typeface="Georgia"/>
                <a:cs typeface="Georgia"/>
              </a:rPr>
              <a:t></a:t>
            </a:r>
            <a:r>
              <a:rPr sz="3750" spc="-1507" baseline="-16666" dirty="0">
                <a:latin typeface="Georgia"/>
                <a:cs typeface="Georgia"/>
              </a:rPr>
              <a:t></a:t>
            </a:r>
            <a:endParaRPr sz="1900" dirty="0">
              <a:latin typeface="Carlito"/>
              <a:cs typeface="Carlito"/>
            </a:endParaRPr>
          </a:p>
          <a:p>
            <a:pPr marL="38100">
              <a:lnSpc>
                <a:spcPts val="2915"/>
              </a:lnSpc>
              <a:spcBef>
                <a:spcPts val="35"/>
              </a:spcBef>
            </a:pPr>
            <a:r>
              <a:rPr sz="3750" spc="-1507" baseline="-16666" dirty="0">
                <a:latin typeface="Georgia"/>
                <a:cs typeface="Georgia"/>
              </a:rPr>
              <a:t></a:t>
            </a:r>
            <a:r>
              <a:rPr sz="3750" spc="-1507" baseline="-20000" dirty="0">
                <a:latin typeface="Georgia"/>
                <a:cs typeface="Georgia"/>
              </a:rPr>
              <a:t></a:t>
            </a:r>
            <a:r>
              <a:rPr sz="3750" spc="-1507" baseline="-11111" dirty="0">
                <a:latin typeface="Georgia"/>
                <a:cs typeface="Georgia"/>
              </a:rPr>
              <a:t></a:t>
            </a:r>
            <a:endParaRPr sz="1900" dirty="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69780" y="2608533"/>
            <a:ext cx="5640705" cy="3454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704215" indent="71120">
              <a:lnSpc>
                <a:spcPct val="100000"/>
              </a:lnSpc>
              <a:spcBef>
                <a:spcPts val="95"/>
              </a:spcBef>
            </a:pPr>
            <a:r>
              <a:rPr sz="2500" spc="-15" dirty="0">
                <a:latin typeface="Carlito"/>
                <a:cs typeface="Carlito"/>
              </a:rPr>
              <a:t>Limpeza </a:t>
            </a:r>
            <a:r>
              <a:rPr sz="2500" spc="-5" dirty="0">
                <a:latin typeface="Carlito"/>
                <a:cs typeface="Carlito"/>
              </a:rPr>
              <a:t>e </a:t>
            </a:r>
            <a:r>
              <a:rPr sz="2500" spc="-10" dirty="0">
                <a:latin typeface="Carlito"/>
                <a:cs typeface="Carlito"/>
              </a:rPr>
              <a:t>Higienização de </a:t>
            </a:r>
            <a:r>
              <a:rPr sz="2500" spc="-70" dirty="0">
                <a:latin typeface="Carlito"/>
                <a:cs typeface="Carlito"/>
              </a:rPr>
              <a:t>Teto  </a:t>
            </a:r>
            <a:r>
              <a:rPr sz="2500" spc="-15" dirty="0">
                <a:latin typeface="Carlito"/>
                <a:cs typeface="Carlito"/>
              </a:rPr>
              <a:t>Limpeza </a:t>
            </a:r>
            <a:r>
              <a:rPr sz="2500" spc="-5" dirty="0">
                <a:latin typeface="Carlito"/>
                <a:cs typeface="Carlito"/>
              </a:rPr>
              <a:t>e </a:t>
            </a:r>
            <a:r>
              <a:rPr sz="2500" spc="-10" dirty="0">
                <a:latin typeface="Carlito"/>
                <a:cs typeface="Carlito"/>
              </a:rPr>
              <a:t>Higienização de </a:t>
            </a:r>
            <a:r>
              <a:rPr sz="2500" spc="-20" dirty="0">
                <a:latin typeface="Carlito"/>
                <a:cs typeface="Carlito"/>
              </a:rPr>
              <a:t>Paredes  </a:t>
            </a:r>
            <a:r>
              <a:rPr sz="2500" spc="-15" dirty="0">
                <a:latin typeface="Carlito"/>
                <a:cs typeface="Carlito"/>
              </a:rPr>
              <a:t>Limpeza </a:t>
            </a:r>
            <a:r>
              <a:rPr sz="2500" spc="-5" dirty="0">
                <a:latin typeface="Carlito"/>
                <a:cs typeface="Carlito"/>
              </a:rPr>
              <a:t>e </a:t>
            </a:r>
            <a:r>
              <a:rPr sz="2500" spc="-10" dirty="0">
                <a:latin typeface="Carlito"/>
                <a:cs typeface="Carlito"/>
              </a:rPr>
              <a:t>Higienização de </a:t>
            </a:r>
            <a:r>
              <a:rPr sz="2500" spc="-5" dirty="0">
                <a:latin typeface="Carlito"/>
                <a:cs typeface="Carlito"/>
              </a:rPr>
              <a:t>Janelas  </a:t>
            </a:r>
            <a:r>
              <a:rPr sz="2500" spc="-15" dirty="0">
                <a:latin typeface="Carlito"/>
                <a:cs typeface="Carlito"/>
              </a:rPr>
              <a:t>Limpeza </a:t>
            </a:r>
            <a:r>
              <a:rPr sz="2500" spc="-5" dirty="0">
                <a:latin typeface="Carlito"/>
                <a:cs typeface="Carlito"/>
              </a:rPr>
              <a:t>e </a:t>
            </a:r>
            <a:r>
              <a:rPr sz="2500" spc="-10" dirty="0">
                <a:latin typeface="Carlito"/>
                <a:cs typeface="Carlito"/>
              </a:rPr>
              <a:t>Higienização de Pisos  </a:t>
            </a:r>
            <a:r>
              <a:rPr sz="2500" spc="-15" dirty="0">
                <a:latin typeface="Carlito"/>
                <a:cs typeface="Carlito"/>
              </a:rPr>
              <a:t>Limpeza </a:t>
            </a:r>
            <a:r>
              <a:rPr sz="2500" spc="-5" dirty="0">
                <a:latin typeface="Carlito"/>
                <a:cs typeface="Carlito"/>
              </a:rPr>
              <a:t>e </a:t>
            </a:r>
            <a:r>
              <a:rPr sz="2500" spc="-10" dirty="0">
                <a:latin typeface="Carlito"/>
                <a:cs typeface="Carlito"/>
              </a:rPr>
              <a:t>Higienização do </a:t>
            </a:r>
            <a:r>
              <a:rPr sz="2500" spc="-15" dirty="0">
                <a:latin typeface="Carlito"/>
                <a:cs typeface="Carlito"/>
              </a:rPr>
              <a:t>Allbox  Limpeza </a:t>
            </a:r>
            <a:r>
              <a:rPr sz="2500" spc="-5" dirty="0">
                <a:latin typeface="Carlito"/>
                <a:cs typeface="Carlito"/>
              </a:rPr>
              <a:t>e </a:t>
            </a:r>
            <a:r>
              <a:rPr sz="2500" spc="-10" dirty="0">
                <a:latin typeface="Carlito"/>
                <a:cs typeface="Carlito"/>
              </a:rPr>
              <a:t>Higienização de Luminárias  </a:t>
            </a:r>
            <a:r>
              <a:rPr sz="2500" spc="-15" dirty="0">
                <a:latin typeface="Carlito"/>
                <a:cs typeface="Carlito"/>
              </a:rPr>
              <a:t>Limpeza </a:t>
            </a:r>
            <a:r>
              <a:rPr sz="2500" spc="-5" dirty="0">
                <a:latin typeface="Carlito"/>
                <a:cs typeface="Carlito"/>
              </a:rPr>
              <a:t>e </a:t>
            </a:r>
            <a:r>
              <a:rPr sz="2500" spc="-10" dirty="0">
                <a:latin typeface="Carlito"/>
                <a:cs typeface="Carlito"/>
              </a:rPr>
              <a:t>Higienização de </a:t>
            </a:r>
            <a:r>
              <a:rPr sz="2500" spc="-15" dirty="0">
                <a:latin typeface="Carlito"/>
                <a:cs typeface="Carlito"/>
              </a:rPr>
              <a:t>Poltronas  Limpeza </a:t>
            </a:r>
            <a:r>
              <a:rPr sz="2500" spc="-5" dirty="0">
                <a:latin typeface="Carlito"/>
                <a:cs typeface="Carlito"/>
              </a:rPr>
              <a:t>e </a:t>
            </a:r>
            <a:r>
              <a:rPr sz="2500" spc="-10" dirty="0">
                <a:latin typeface="Carlito"/>
                <a:cs typeface="Carlito"/>
              </a:rPr>
              <a:t>Higienização de</a:t>
            </a:r>
            <a:r>
              <a:rPr sz="2500" spc="80" dirty="0">
                <a:latin typeface="Carlito"/>
                <a:cs typeface="Carlito"/>
              </a:rPr>
              <a:t> </a:t>
            </a:r>
            <a:r>
              <a:rPr sz="2500" spc="-15" dirty="0">
                <a:latin typeface="Carlito"/>
                <a:cs typeface="Carlito"/>
              </a:rPr>
              <a:t>Vidros</a:t>
            </a:r>
            <a:endParaRPr sz="2500" dirty="0">
              <a:latin typeface="Carlito"/>
              <a:cs typeface="Carlito"/>
            </a:endParaRPr>
          </a:p>
          <a:p>
            <a:pPr marL="83820">
              <a:lnSpc>
                <a:spcPct val="100000"/>
              </a:lnSpc>
            </a:pPr>
            <a:r>
              <a:rPr sz="2500" spc="-15" dirty="0">
                <a:latin typeface="Carlito"/>
                <a:cs typeface="Carlito"/>
              </a:rPr>
              <a:t>Limpeza </a:t>
            </a:r>
            <a:r>
              <a:rPr sz="2500" spc="-5" dirty="0">
                <a:latin typeface="Carlito"/>
                <a:cs typeface="Carlito"/>
              </a:rPr>
              <a:t>e </a:t>
            </a:r>
            <a:r>
              <a:rPr sz="2500" spc="-10" dirty="0">
                <a:latin typeface="Carlito"/>
                <a:cs typeface="Carlito"/>
              </a:rPr>
              <a:t>Higienização de Aparelhos de</a:t>
            </a:r>
            <a:r>
              <a:rPr sz="2500" spc="120" dirty="0">
                <a:latin typeface="Carlito"/>
                <a:cs typeface="Carlito"/>
              </a:rPr>
              <a:t> </a:t>
            </a:r>
            <a:r>
              <a:rPr sz="2500" dirty="0">
                <a:latin typeface="Carlito"/>
                <a:cs typeface="Carlito"/>
              </a:rPr>
              <a:t>TV</a:t>
            </a:r>
          </a:p>
        </p:txBody>
      </p:sp>
      <p:sp>
        <p:nvSpPr>
          <p:cNvPr id="6" name="object 6"/>
          <p:cNvSpPr/>
          <p:nvPr/>
        </p:nvSpPr>
        <p:spPr>
          <a:xfrm>
            <a:off x="1025652" y="458724"/>
            <a:ext cx="448055" cy="5997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11794" y="499886"/>
            <a:ext cx="930416" cy="3416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Sinal de Adição 9">
            <a:extLst>
              <a:ext uri="{FF2B5EF4-FFF2-40B4-BE49-F238E27FC236}">
                <a16:creationId xmlns:a16="http://schemas.microsoft.com/office/drawing/2014/main" id="{72C97634-FE35-403A-9759-D8C572AA2CB5}"/>
              </a:ext>
            </a:extLst>
          </p:cNvPr>
          <p:cNvSpPr/>
          <p:nvPr/>
        </p:nvSpPr>
        <p:spPr>
          <a:xfrm rot="2841418">
            <a:off x="1364853" y="1822520"/>
            <a:ext cx="322215" cy="454444"/>
          </a:xfrm>
          <a:prstGeom prst="mathPlu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Sinal de Adição 10">
            <a:extLst>
              <a:ext uri="{FF2B5EF4-FFF2-40B4-BE49-F238E27FC236}">
                <a16:creationId xmlns:a16="http://schemas.microsoft.com/office/drawing/2014/main" id="{4F0E8D75-63F0-42C9-95D6-0071DB4EA02D}"/>
              </a:ext>
            </a:extLst>
          </p:cNvPr>
          <p:cNvSpPr/>
          <p:nvPr/>
        </p:nvSpPr>
        <p:spPr>
          <a:xfrm rot="2841418">
            <a:off x="1379677" y="3030719"/>
            <a:ext cx="322215" cy="454444"/>
          </a:xfrm>
          <a:prstGeom prst="mathPlu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Sinal de Adição 11">
            <a:extLst>
              <a:ext uri="{FF2B5EF4-FFF2-40B4-BE49-F238E27FC236}">
                <a16:creationId xmlns:a16="http://schemas.microsoft.com/office/drawing/2014/main" id="{89EF0CF2-4944-4F05-85B3-9DC658912B01}"/>
              </a:ext>
            </a:extLst>
          </p:cNvPr>
          <p:cNvSpPr/>
          <p:nvPr/>
        </p:nvSpPr>
        <p:spPr>
          <a:xfrm rot="2841418">
            <a:off x="1416244" y="3392078"/>
            <a:ext cx="322215" cy="454444"/>
          </a:xfrm>
          <a:prstGeom prst="mathPlu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Sinal de Adição 12">
            <a:extLst>
              <a:ext uri="{FF2B5EF4-FFF2-40B4-BE49-F238E27FC236}">
                <a16:creationId xmlns:a16="http://schemas.microsoft.com/office/drawing/2014/main" id="{3336567F-F534-4F18-B992-5D4E12A3F66A}"/>
              </a:ext>
            </a:extLst>
          </p:cNvPr>
          <p:cNvSpPr/>
          <p:nvPr/>
        </p:nvSpPr>
        <p:spPr>
          <a:xfrm rot="2841418">
            <a:off x="1399653" y="4933163"/>
            <a:ext cx="322215" cy="454444"/>
          </a:xfrm>
          <a:prstGeom prst="mathPlu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Sinal de Adição 13">
            <a:extLst>
              <a:ext uri="{FF2B5EF4-FFF2-40B4-BE49-F238E27FC236}">
                <a16:creationId xmlns:a16="http://schemas.microsoft.com/office/drawing/2014/main" id="{9FB5BC81-1E67-4F87-A57C-E4F34189B69F}"/>
              </a:ext>
            </a:extLst>
          </p:cNvPr>
          <p:cNvSpPr/>
          <p:nvPr/>
        </p:nvSpPr>
        <p:spPr>
          <a:xfrm rot="2841418">
            <a:off x="1407950" y="3805251"/>
            <a:ext cx="322215" cy="454444"/>
          </a:xfrm>
          <a:prstGeom prst="mathPlu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Sinal de Adição 15">
            <a:extLst>
              <a:ext uri="{FF2B5EF4-FFF2-40B4-BE49-F238E27FC236}">
                <a16:creationId xmlns:a16="http://schemas.microsoft.com/office/drawing/2014/main" id="{8C381A8C-0E1D-4AAE-8B8B-62D1B2782D56}"/>
              </a:ext>
            </a:extLst>
          </p:cNvPr>
          <p:cNvSpPr/>
          <p:nvPr/>
        </p:nvSpPr>
        <p:spPr>
          <a:xfrm rot="2841418">
            <a:off x="1381309" y="2653746"/>
            <a:ext cx="322215" cy="454444"/>
          </a:xfrm>
          <a:prstGeom prst="mathPlu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Sinal de Adição 16">
            <a:extLst>
              <a:ext uri="{FF2B5EF4-FFF2-40B4-BE49-F238E27FC236}">
                <a16:creationId xmlns:a16="http://schemas.microsoft.com/office/drawing/2014/main" id="{297A060B-853D-43DE-B777-647AF6E0A580}"/>
              </a:ext>
            </a:extLst>
          </p:cNvPr>
          <p:cNvSpPr/>
          <p:nvPr/>
        </p:nvSpPr>
        <p:spPr>
          <a:xfrm rot="2841418">
            <a:off x="1416242" y="5627133"/>
            <a:ext cx="322215" cy="454444"/>
          </a:xfrm>
          <a:prstGeom prst="mathPlu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Sinal de Adição 17">
            <a:extLst>
              <a:ext uri="{FF2B5EF4-FFF2-40B4-BE49-F238E27FC236}">
                <a16:creationId xmlns:a16="http://schemas.microsoft.com/office/drawing/2014/main" id="{829B3BAA-1CF7-4ABC-BD13-1B587AEB87EA}"/>
              </a:ext>
            </a:extLst>
          </p:cNvPr>
          <p:cNvSpPr/>
          <p:nvPr/>
        </p:nvSpPr>
        <p:spPr>
          <a:xfrm rot="2841418">
            <a:off x="1397202" y="5296869"/>
            <a:ext cx="322215" cy="454444"/>
          </a:xfrm>
          <a:prstGeom prst="mathPlu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9" name="Sinal de Adição 18">
            <a:extLst>
              <a:ext uri="{FF2B5EF4-FFF2-40B4-BE49-F238E27FC236}">
                <a16:creationId xmlns:a16="http://schemas.microsoft.com/office/drawing/2014/main" id="{AC76E18B-A734-4743-8B64-342C08A57DDB}"/>
              </a:ext>
            </a:extLst>
          </p:cNvPr>
          <p:cNvSpPr/>
          <p:nvPr/>
        </p:nvSpPr>
        <p:spPr>
          <a:xfrm rot="2841418">
            <a:off x="1397203" y="4135453"/>
            <a:ext cx="322215" cy="454444"/>
          </a:xfrm>
          <a:prstGeom prst="mathPlu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" name="Sinal de Adição 19">
            <a:extLst>
              <a:ext uri="{FF2B5EF4-FFF2-40B4-BE49-F238E27FC236}">
                <a16:creationId xmlns:a16="http://schemas.microsoft.com/office/drawing/2014/main" id="{48A3A9B8-5012-48C3-877C-74559957F9C5}"/>
              </a:ext>
            </a:extLst>
          </p:cNvPr>
          <p:cNvSpPr/>
          <p:nvPr/>
        </p:nvSpPr>
        <p:spPr>
          <a:xfrm rot="2841418">
            <a:off x="1416240" y="4515778"/>
            <a:ext cx="322215" cy="454444"/>
          </a:xfrm>
          <a:prstGeom prst="mathPlu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6611" rIns="0" bIns="0" rtlCol="0">
            <a:spAutoFit/>
          </a:bodyPr>
          <a:lstStyle/>
          <a:p>
            <a:pPr marL="35560">
              <a:lnSpc>
                <a:spcPct val="100000"/>
              </a:lnSpc>
              <a:spcBef>
                <a:spcPts val="100"/>
              </a:spcBef>
            </a:pPr>
            <a:r>
              <a:rPr spc="25" dirty="0"/>
              <a:t>Controle </a:t>
            </a:r>
            <a:r>
              <a:rPr spc="-70" dirty="0"/>
              <a:t>de</a:t>
            </a:r>
            <a:r>
              <a:rPr spc="-170" dirty="0"/>
              <a:t> </a:t>
            </a:r>
            <a:r>
              <a:rPr spc="-55" dirty="0"/>
              <a:t>Qualidade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80972" y="1595103"/>
            <a:ext cx="207263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9265" algn="l"/>
              </a:tabLst>
            </a:pPr>
            <a:r>
              <a:rPr sz="2800" spc="-605" dirty="0">
                <a:latin typeface="Georgia"/>
                <a:cs typeface="Georgia"/>
              </a:rPr>
              <a:t>	</a:t>
            </a:r>
            <a:r>
              <a:rPr sz="2800" spc="-15" dirty="0">
                <a:latin typeface="Carlito"/>
                <a:cs typeface="Carlito"/>
              </a:rPr>
              <a:t>Evidências:</a:t>
            </a:r>
            <a:endParaRPr sz="2800" dirty="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31236" y="6249335"/>
            <a:ext cx="46348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rlito"/>
                <a:cs typeface="Carlito"/>
              </a:rPr>
              <a:t>Limpeza </a:t>
            </a:r>
            <a:r>
              <a:rPr sz="1600" spc="-5" dirty="0">
                <a:latin typeface="Carlito"/>
                <a:cs typeface="Carlito"/>
              </a:rPr>
              <a:t>e higienização </a:t>
            </a:r>
            <a:r>
              <a:rPr sz="1600" spc="-10" dirty="0">
                <a:latin typeface="Carlito"/>
                <a:cs typeface="Carlito"/>
              </a:rPr>
              <a:t>de </a:t>
            </a:r>
            <a:r>
              <a:rPr sz="1600" spc="-5" dirty="0">
                <a:latin typeface="Carlito"/>
                <a:cs typeface="Carlito"/>
              </a:rPr>
              <a:t>mobiliários</a:t>
            </a:r>
            <a:r>
              <a:rPr sz="1600" spc="15" dirty="0">
                <a:latin typeface="Carlito"/>
                <a:cs typeface="Carlito"/>
              </a:rPr>
              <a:t> </a:t>
            </a:r>
            <a:r>
              <a:rPr sz="1600" spc="-15" dirty="0">
                <a:latin typeface="Carlito"/>
                <a:cs typeface="Carlito"/>
              </a:rPr>
              <a:t>/acentos/cadeiras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25652" y="458724"/>
            <a:ext cx="448055" cy="5997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F970AB3-8555-4040-8714-C5DFB7651E8C}"/>
              </a:ext>
            </a:extLst>
          </p:cNvPr>
          <p:cNvSpPr txBox="1"/>
          <p:nvPr/>
        </p:nvSpPr>
        <p:spPr>
          <a:xfrm>
            <a:off x="1025652" y="1634655"/>
            <a:ext cx="311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X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333C7097-8D98-4EA4-8C85-DA5BD10540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32" b="25432"/>
          <a:stretch/>
        </p:blipFill>
        <p:spPr>
          <a:xfrm>
            <a:off x="6261101" y="2118704"/>
            <a:ext cx="2770462" cy="3693948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4D8A47FB-B5F1-4BBC-AD55-6BE9B22E0B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300" y="2118703"/>
            <a:ext cx="2770461" cy="369394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6611" rIns="0" bIns="0" rtlCol="0">
            <a:spAutoFit/>
          </a:bodyPr>
          <a:lstStyle/>
          <a:p>
            <a:pPr marL="35560">
              <a:lnSpc>
                <a:spcPct val="100000"/>
              </a:lnSpc>
              <a:spcBef>
                <a:spcPts val="100"/>
              </a:spcBef>
            </a:pPr>
            <a:r>
              <a:rPr spc="25" dirty="0"/>
              <a:t>Controle </a:t>
            </a:r>
            <a:r>
              <a:rPr spc="-70" dirty="0"/>
              <a:t>de</a:t>
            </a:r>
            <a:r>
              <a:rPr spc="-170" dirty="0"/>
              <a:t> </a:t>
            </a:r>
            <a:r>
              <a:rPr spc="-55" dirty="0"/>
              <a:t>Qualidade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80972" y="1595103"/>
            <a:ext cx="207263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9265" algn="l"/>
              </a:tabLst>
            </a:pPr>
            <a:r>
              <a:rPr sz="2800" spc="-605" dirty="0">
                <a:latin typeface="Georgia"/>
                <a:cs typeface="Georgia"/>
              </a:rPr>
              <a:t>	</a:t>
            </a:r>
            <a:r>
              <a:rPr sz="2800" spc="-15" dirty="0">
                <a:latin typeface="Carlito"/>
                <a:cs typeface="Carlito"/>
              </a:rPr>
              <a:t>Evidências: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93686" y="6537462"/>
            <a:ext cx="27031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rlito"/>
                <a:cs typeface="Carlito"/>
              </a:rPr>
              <a:t>Limpeza </a:t>
            </a:r>
            <a:r>
              <a:rPr sz="1600" spc="-5" dirty="0">
                <a:latin typeface="Carlito"/>
                <a:cs typeface="Carlito"/>
              </a:rPr>
              <a:t>e higienização </a:t>
            </a:r>
            <a:r>
              <a:rPr sz="1600" spc="-10" dirty="0">
                <a:latin typeface="Carlito"/>
                <a:cs typeface="Carlito"/>
              </a:rPr>
              <a:t>de</a:t>
            </a:r>
            <a:r>
              <a:rPr sz="1600" spc="-45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vidros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25652" y="458724"/>
            <a:ext cx="448055" cy="5997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83EED80-2981-4DE7-9B7F-2F81A10BD06C}"/>
              </a:ext>
            </a:extLst>
          </p:cNvPr>
          <p:cNvSpPr txBox="1"/>
          <p:nvPr/>
        </p:nvSpPr>
        <p:spPr>
          <a:xfrm>
            <a:off x="1025652" y="1636497"/>
            <a:ext cx="243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X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777314E-8698-4D24-AB41-B28A6EEA34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56" b="-9122"/>
          <a:stretch/>
        </p:blipFill>
        <p:spPr>
          <a:xfrm>
            <a:off x="1474376" y="2604439"/>
            <a:ext cx="3567524" cy="282836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FB0C3A07-0C83-4AE4-A068-062DE6635D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975"/>
          <a:stretch/>
        </p:blipFill>
        <p:spPr>
          <a:xfrm>
            <a:off x="5951145" y="2604439"/>
            <a:ext cx="3267880" cy="235397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">
              <a:lnSpc>
                <a:spcPct val="100000"/>
              </a:lnSpc>
              <a:spcBef>
                <a:spcPts val="100"/>
              </a:spcBef>
            </a:pPr>
            <a:r>
              <a:rPr spc="25" dirty="0"/>
              <a:t>Controle </a:t>
            </a:r>
            <a:r>
              <a:rPr spc="-70" dirty="0"/>
              <a:t>de</a:t>
            </a:r>
            <a:r>
              <a:rPr spc="-170" dirty="0"/>
              <a:t> </a:t>
            </a:r>
            <a:r>
              <a:rPr spc="-55" dirty="0"/>
              <a:t>Qualidade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80972" y="1595103"/>
            <a:ext cx="207263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9265" algn="l"/>
              </a:tabLst>
            </a:pPr>
            <a:r>
              <a:rPr sz="2800" spc="-605" dirty="0">
                <a:latin typeface="Georgia"/>
                <a:cs typeface="Georgia"/>
              </a:rPr>
              <a:t>	</a:t>
            </a:r>
            <a:r>
              <a:rPr sz="2800" spc="-15" dirty="0">
                <a:latin typeface="Carlito"/>
                <a:cs typeface="Carlito"/>
              </a:rPr>
              <a:t>Evidências: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62548" y="6630369"/>
            <a:ext cx="46761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rlito"/>
                <a:cs typeface="Carlito"/>
              </a:rPr>
              <a:t>Limpeza </a:t>
            </a:r>
            <a:r>
              <a:rPr sz="1600" spc="-5" dirty="0">
                <a:latin typeface="Carlito"/>
                <a:cs typeface="Carlito"/>
              </a:rPr>
              <a:t>e higienização </a:t>
            </a:r>
            <a:r>
              <a:rPr sz="1600" spc="-10" dirty="0">
                <a:latin typeface="Carlito"/>
                <a:cs typeface="Carlito"/>
              </a:rPr>
              <a:t>de </a:t>
            </a:r>
            <a:r>
              <a:rPr sz="1600" spc="-5" dirty="0">
                <a:latin typeface="Carlito"/>
                <a:cs typeface="Carlito"/>
              </a:rPr>
              <a:t>mobiliários</a:t>
            </a:r>
            <a:r>
              <a:rPr sz="1600" spc="40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(Mesas/Bancadas)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25652" y="458724"/>
            <a:ext cx="448055" cy="5997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25320121-6706-4DAB-AD63-DB3C02EF07CF}"/>
              </a:ext>
            </a:extLst>
          </p:cNvPr>
          <p:cNvSpPr txBox="1"/>
          <p:nvPr/>
        </p:nvSpPr>
        <p:spPr>
          <a:xfrm>
            <a:off x="1025652" y="1633962"/>
            <a:ext cx="311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X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90DE5C4C-BE25-4B19-976B-4EBC2B917F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2185" y="2036134"/>
            <a:ext cx="3769027" cy="446156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688</TotalTime>
  <Words>358</Words>
  <Application>Microsoft Office PowerPoint</Application>
  <PresentationFormat>Personalizar</PresentationFormat>
  <Paragraphs>78</Paragraphs>
  <Slides>15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Carlito</vt:lpstr>
      <vt:lpstr>Georgia</vt:lpstr>
      <vt:lpstr>Times New Roman</vt:lpstr>
      <vt:lpstr>Office Theme</vt:lpstr>
      <vt:lpstr>Controle de Qualidade Ref. Setembro/2022 Limpeza Terminal nas Salas de Hemodiálise</vt:lpstr>
      <vt:lpstr>Controle de Qualidade Princípio Teórico Aplicado</vt:lpstr>
      <vt:lpstr>Controle de Qualidade Princípio Teórico Aplicado</vt:lpstr>
      <vt:lpstr>Controle de Qualidade</vt:lpstr>
      <vt:lpstr>Controle de Qualidade</vt:lpstr>
      <vt:lpstr>Controle de Qualidade</vt:lpstr>
      <vt:lpstr>Controle de Qualidade</vt:lpstr>
      <vt:lpstr>Controle de Qualidade</vt:lpstr>
      <vt:lpstr>Controle de Qualidade</vt:lpstr>
      <vt:lpstr>Controle de Qualidade</vt:lpstr>
      <vt:lpstr>Controle de Qualidade</vt:lpstr>
      <vt:lpstr>Controle de Qualidade</vt:lpstr>
      <vt:lpstr>Controle de Qualidade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Relatório Hemodiálise Davita Londrina Duque de Caxias 30.05.21</dc:title>
  <dc:creator>Dell</dc:creator>
  <cp:lastModifiedBy>Ana Luisa Fechio</cp:lastModifiedBy>
  <cp:revision>16</cp:revision>
  <dcterms:created xsi:type="dcterms:W3CDTF">2021-08-16T15:40:54Z</dcterms:created>
  <dcterms:modified xsi:type="dcterms:W3CDTF">2022-09-05T15:11:40Z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2021-06-22T00:00:00Z</vt:filetime>
  </property>
  <property fmtid="{D5CDD505-2E9C-101B-9397-08002B2CF9AE}" pid="3" name="LastSaved">
    <vt:filetime>2021-08-16T00:00:00Z</vt:filetime>
  </property>
</Properties>
</file>